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0"/>
  </p:notesMasterIdLst>
  <p:handoutMasterIdLst>
    <p:handoutMasterId r:id="rId51"/>
  </p:handoutMasterIdLst>
  <p:sldIdLst>
    <p:sldId id="256" r:id="rId2"/>
    <p:sldId id="301" r:id="rId3"/>
    <p:sldId id="266" r:id="rId4"/>
    <p:sldId id="257" r:id="rId5"/>
    <p:sldId id="264" r:id="rId6"/>
    <p:sldId id="265" r:id="rId7"/>
    <p:sldId id="312" r:id="rId8"/>
    <p:sldId id="261" r:id="rId9"/>
    <p:sldId id="262" r:id="rId10"/>
    <p:sldId id="260" r:id="rId11"/>
    <p:sldId id="275" r:id="rId12"/>
    <p:sldId id="306" r:id="rId13"/>
    <p:sldId id="267" r:id="rId14"/>
    <p:sldId id="268" r:id="rId15"/>
    <p:sldId id="269" r:id="rId16"/>
    <p:sldId id="270" r:id="rId17"/>
    <p:sldId id="271" r:id="rId18"/>
    <p:sldId id="309" r:id="rId19"/>
    <p:sldId id="276" r:id="rId20"/>
    <p:sldId id="273" r:id="rId21"/>
    <p:sldId id="272" r:id="rId22"/>
    <p:sldId id="277" r:id="rId23"/>
    <p:sldId id="278" r:id="rId24"/>
    <p:sldId id="279" r:id="rId25"/>
    <p:sldId id="307" r:id="rId26"/>
    <p:sldId id="288" r:id="rId27"/>
    <p:sldId id="281" r:id="rId28"/>
    <p:sldId id="280" r:id="rId29"/>
    <p:sldId id="292" r:id="rId30"/>
    <p:sldId id="283" r:id="rId31"/>
    <p:sldId id="282" r:id="rId32"/>
    <p:sldId id="285" r:id="rId33"/>
    <p:sldId id="293" r:id="rId34"/>
    <p:sldId id="304" r:id="rId35"/>
    <p:sldId id="286" r:id="rId36"/>
    <p:sldId id="310" r:id="rId37"/>
    <p:sldId id="305" r:id="rId38"/>
    <p:sldId id="287" r:id="rId39"/>
    <p:sldId id="291" r:id="rId40"/>
    <p:sldId id="290" r:id="rId41"/>
    <p:sldId id="302" r:id="rId42"/>
    <p:sldId id="299" r:id="rId43"/>
    <p:sldId id="263" r:id="rId44"/>
    <p:sldId id="296" r:id="rId45"/>
    <p:sldId id="303" r:id="rId46"/>
    <p:sldId id="295" r:id="rId47"/>
    <p:sldId id="274" r:id="rId48"/>
    <p:sldId id="298" r:id="rId49"/>
  </p:sldIdLst>
  <p:sldSz cx="12188825"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46F890A9-2807-4EBB-B81D-B2AA78EC7F39}" styleName="濃色スタイル 2 - アクセント 5/アクセント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2" autoAdjust="0"/>
    <p:restoredTop sz="93739" autoAdjust="0"/>
  </p:normalViewPr>
  <p:slideViewPr>
    <p:cSldViewPr snapToGrid="0">
      <p:cViewPr varScale="1">
        <p:scale>
          <a:sx n="45" d="100"/>
          <a:sy n="45" d="100"/>
        </p:scale>
        <p:origin x="-72" y="-245"/>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112" d="100"/>
          <a:sy n="112" d="100"/>
        </p:scale>
        <p:origin x="-4104"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B5D158-BC93-491D-996F-92B2662CC733}" type="doc">
      <dgm:prSet loTypeId="urn:microsoft.com/office/officeart/2005/8/layout/chevron1" loCatId="process" qsTypeId="urn:microsoft.com/office/officeart/2005/8/quickstyle/simple1" qsCatId="simple" csTypeId="urn:microsoft.com/office/officeart/2005/8/colors/colorful5" csCatId="colorful" phldr="1"/>
      <dgm:spPr/>
    </dgm:pt>
    <dgm:pt modelId="{353CC795-6371-408B-80F5-9E1C0B7C8E74}">
      <dgm:prSet phldrT="[テキスト]" custT="1"/>
      <dgm:spPr/>
      <dgm:t>
        <a:bodyPr/>
        <a:lstStyle/>
        <a:p>
          <a:r>
            <a:rPr kumimoji="1" lang="ja-JP" altLang="en-US" sz="2800" dirty="0" smtClean="0"/>
            <a:t>データの</a:t>
          </a:r>
          <a:r>
            <a:rPr kumimoji="1" lang="en-US" altLang="ja-JP" sz="2800" dirty="0" smtClean="0"/>
            <a:t/>
          </a:r>
          <a:br>
            <a:rPr kumimoji="1" lang="en-US" altLang="ja-JP" sz="2800" dirty="0" smtClean="0"/>
          </a:br>
          <a:r>
            <a:rPr kumimoji="1" lang="ja-JP" altLang="en-US" sz="2800" dirty="0" smtClean="0"/>
            <a:t>リサンプリング</a:t>
          </a:r>
          <a:endParaRPr kumimoji="1" lang="ja-JP" altLang="en-US" sz="2800" dirty="0"/>
        </a:p>
      </dgm:t>
    </dgm:pt>
    <dgm:pt modelId="{603C0B2D-A36F-4A61-8BE8-1F75A43A68CD}" type="parTrans" cxnId="{C0F61AF1-B70C-407E-A320-D4DF7DE32E19}">
      <dgm:prSet/>
      <dgm:spPr/>
      <dgm:t>
        <a:bodyPr/>
        <a:lstStyle/>
        <a:p>
          <a:endParaRPr kumimoji="1" lang="ja-JP" altLang="en-US" sz="1400"/>
        </a:p>
      </dgm:t>
    </dgm:pt>
    <dgm:pt modelId="{27991CE3-4230-4E68-AA72-900B9B58C9FB}" type="sibTrans" cxnId="{C0F61AF1-B70C-407E-A320-D4DF7DE32E19}">
      <dgm:prSet/>
      <dgm:spPr/>
      <dgm:t>
        <a:bodyPr/>
        <a:lstStyle/>
        <a:p>
          <a:endParaRPr kumimoji="1" lang="ja-JP" altLang="en-US" sz="1400"/>
        </a:p>
      </dgm:t>
    </dgm:pt>
    <dgm:pt modelId="{E261FD90-A4FE-47B5-8847-9D15DA894466}">
      <dgm:prSet phldrT="[テキスト]" custT="1"/>
      <dgm:spPr/>
      <dgm:t>
        <a:bodyPr/>
        <a:lstStyle/>
        <a:p>
          <a:r>
            <a:rPr kumimoji="1" lang="ja-JP" altLang="en-US" sz="2800" dirty="0" smtClean="0"/>
            <a:t>モデルの</a:t>
          </a:r>
          <a:r>
            <a:rPr kumimoji="1" lang="en-US" altLang="ja-JP" sz="2800" dirty="0" smtClean="0"/>
            <a:t/>
          </a:r>
          <a:br>
            <a:rPr kumimoji="1" lang="en-US" altLang="ja-JP" sz="2800" dirty="0" smtClean="0"/>
          </a:br>
          <a:r>
            <a:rPr kumimoji="1" lang="ja-JP" altLang="en-US" sz="2800" dirty="0" smtClean="0"/>
            <a:t>フィッティング</a:t>
          </a:r>
          <a:endParaRPr kumimoji="1" lang="ja-JP" altLang="en-US" sz="2800" dirty="0"/>
        </a:p>
      </dgm:t>
    </dgm:pt>
    <dgm:pt modelId="{88098ED6-B243-4224-80BA-17C32A355156}" type="parTrans" cxnId="{58A3798A-0F16-4150-A23A-63A9A305CD9A}">
      <dgm:prSet/>
      <dgm:spPr/>
      <dgm:t>
        <a:bodyPr/>
        <a:lstStyle/>
        <a:p>
          <a:endParaRPr kumimoji="1" lang="ja-JP" altLang="en-US" sz="1400"/>
        </a:p>
      </dgm:t>
    </dgm:pt>
    <dgm:pt modelId="{5FC0682D-17BD-4E50-AB95-FA31C163FBF8}" type="sibTrans" cxnId="{58A3798A-0F16-4150-A23A-63A9A305CD9A}">
      <dgm:prSet/>
      <dgm:spPr/>
      <dgm:t>
        <a:bodyPr/>
        <a:lstStyle/>
        <a:p>
          <a:endParaRPr kumimoji="1" lang="ja-JP" altLang="en-US" sz="1400"/>
        </a:p>
      </dgm:t>
    </dgm:pt>
    <dgm:pt modelId="{F0AF48D4-26CF-474A-A840-F641913E2DE9}">
      <dgm:prSet phldrT="[テキスト]" custT="1"/>
      <dgm:spPr/>
      <dgm:t>
        <a:bodyPr/>
        <a:lstStyle/>
        <a:p>
          <a:r>
            <a:rPr kumimoji="1" lang="ja-JP" altLang="en-US" sz="2800" dirty="0" smtClean="0"/>
            <a:t>テストデータに対する予測</a:t>
          </a:r>
          <a:endParaRPr kumimoji="1" lang="ja-JP" altLang="en-US" sz="2800" dirty="0"/>
        </a:p>
      </dgm:t>
    </dgm:pt>
    <dgm:pt modelId="{6034584C-1A29-408A-83BA-D2134861B176}" type="parTrans" cxnId="{6A2F5442-BB3C-46ED-AAD1-5E50A8FD61D0}">
      <dgm:prSet/>
      <dgm:spPr/>
      <dgm:t>
        <a:bodyPr/>
        <a:lstStyle/>
        <a:p>
          <a:endParaRPr kumimoji="1" lang="ja-JP" altLang="en-US" sz="1400"/>
        </a:p>
      </dgm:t>
    </dgm:pt>
    <dgm:pt modelId="{E70BEE9E-C9C2-4A52-A9F0-71547162120C}" type="sibTrans" cxnId="{6A2F5442-BB3C-46ED-AAD1-5E50A8FD61D0}">
      <dgm:prSet/>
      <dgm:spPr/>
      <dgm:t>
        <a:bodyPr/>
        <a:lstStyle/>
        <a:p>
          <a:endParaRPr kumimoji="1" lang="ja-JP" altLang="en-US" sz="1400"/>
        </a:p>
      </dgm:t>
    </dgm:pt>
    <dgm:pt modelId="{F4868D44-8C05-471D-9B87-82940FE72D26}" type="pres">
      <dgm:prSet presAssocID="{DFB5D158-BC93-491D-996F-92B2662CC733}" presName="Name0" presStyleCnt="0">
        <dgm:presLayoutVars>
          <dgm:dir/>
          <dgm:animLvl val="lvl"/>
          <dgm:resizeHandles val="exact"/>
        </dgm:presLayoutVars>
      </dgm:prSet>
      <dgm:spPr/>
    </dgm:pt>
    <dgm:pt modelId="{A9BCE9D9-753E-414D-B35F-570FA7BC7422}" type="pres">
      <dgm:prSet presAssocID="{353CC795-6371-408B-80F5-9E1C0B7C8E74}" presName="parTxOnly" presStyleLbl="node1" presStyleIdx="0" presStyleCnt="3">
        <dgm:presLayoutVars>
          <dgm:chMax val="0"/>
          <dgm:chPref val="0"/>
          <dgm:bulletEnabled val="1"/>
        </dgm:presLayoutVars>
      </dgm:prSet>
      <dgm:spPr/>
      <dgm:t>
        <a:bodyPr/>
        <a:lstStyle/>
        <a:p>
          <a:endParaRPr kumimoji="1" lang="ja-JP" altLang="en-US"/>
        </a:p>
      </dgm:t>
    </dgm:pt>
    <dgm:pt modelId="{2F3EE08A-B351-4BF0-AAE4-299E653BE4C2}" type="pres">
      <dgm:prSet presAssocID="{27991CE3-4230-4E68-AA72-900B9B58C9FB}" presName="parTxOnlySpace" presStyleCnt="0"/>
      <dgm:spPr/>
    </dgm:pt>
    <dgm:pt modelId="{8133C511-C90C-4E8C-AD20-575A78C2E351}" type="pres">
      <dgm:prSet presAssocID="{E261FD90-A4FE-47B5-8847-9D15DA894466}" presName="parTxOnly" presStyleLbl="node1" presStyleIdx="1" presStyleCnt="3">
        <dgm:presLayoutVars>
          <dgm:chMax val="0"/>
          <dgm:chPref val="0"/>
          <dgm:bulletEnabled val="1"/>
        </dgm:presLayoutVars>
      </dgm:prSet>
      <dgm:spPr/>
      <dgm:t>
        <a:bodyPr/>
        <a:lstStyle/>
        <a:p>
          <a:endParaRPr kumimoji="1" lang="ja-JP" altLang="en-US"/>
        </a:p>
      </dgm:t>
    </dgm:pt>
    <dgm:pt modelId="{8AF1431A-25FB-46CF-9DC5-23772BAA9A9F}" type="pres">
      <dgm:prSet presAssocID="{5FC0682D-17BD-4E50-AB95-FA31C163FBF8}" presName="parTxOnlySpace" presStyleCnt="0"/>
      <dgm:spPr/>
    </dgm:pt>
    <dgm:pt modelId="{A8BA8407-DF99-455D-BF66-1188BF7DEFC2}" type="pres">
      <dgm:prSet presAssocID="{F0AF48D4-26CF-474A-A840-F641913E2DE9}" presName="parTxOnly" presStyleLbl="node1" presStyleIdx="2" presStyleCnt="3">
        <dgm:presLayoutVars>
          <dgm:chMax val="0"/>
          <dgm:chPref val="0"/>
          <dgm:bulletEnabled val="1"/>
        </dgm:presLayoutVars>
      </dgm:prSet>
      <dgm:spPr/>
      <dgm:t>
        <a:bodyPr/>
        <a:lstStyle/>
        <a:p>
          <a:endParaRPr kumimoji="1" lang="ja-JP" altLang="en-US"/>
        </a:p>
      </dgm:t>
    </dgm:pt>
  </dgm:ptLst>
  <dgm:cxnLst>
    <dgm:cxn modelId="{58A3798A-0F16-4150-A23A-63A9A305CD9A}" srcId="{DFB5D158-BC93-491D-996F-92B2662CC733}" destId="{E261FD90-A4FE-47B5-8847-9D15DA894466}" srcOrd="1" destOrd="0" parTransId="{88098ED6-B243-4224-80BA-17C32A355156}" sibTransId="{5FC0682D-17BD-4E50-AB95-FA31C163FBF8}"/>
    <dgm:cxn modelId="{942C4C40-0399-4B4C-9135-145B557773F6}" type="presOf" srcId="{E261FD90-A4FE-47B5-8847-9D15DA894466}" destId="{8133C511-C90C-4E8C-AD20-575A78C2E351}" srcOrd="0" destOrd="0" presId="urn:microsoft.com/office/officeart/2005/8/layout/chevron1"/>
    <dgm:cxn modelId="{3FE90CE9-68FB-4AD9-971A-421475F246E8}" type="presOf" srcId="{DFB5D158-BC93-491D-996F-92B2662CC733}" destId="{F4868D44-8C05-471D-9B87-82940FE72D26}" srcOrd="0" destOrd="0" presId="urn:microsoft.com/office/officeart/2005/8/layout/chevron1"/>
    <dgm:cxn modelId="{C0F61AF1-B70C-407E-A320-D4DF7DE32E19}" srcId="{DFB5D158-BC93-491D-996F-92B2662CC733}" destId="{353CC795-6371-408B-80F5-9E1C0B7C8E74}" srcOrd="0" destOrd="0" parTransId="{603C0B2D-A36F-4A61-8BE8-1F75A43A68CD}" sibTransId="{27991CE3-4230-4E68-AA72-900B9B58C9FB}"/>
    <dgm:cxn modelId="{6A2F5442-BB3C-46ED-AAD1-5E50A8FD61D0}" srcId="{DFB5D158-BC93-491D-996F-92B2662CC733}" destId="{F0AF48D4-26CF-474A-A840-F641913E2DE9}" srcOrd="2" destOrd="0" parTransId="{6034584C-1A29-408A-83BA-D2134861B176}" sibTransId="{E70BEE9E-C9C2-4A52-A9F0-71547162120C}"/>
    <dgm:cxn modelId="{087DD973-E9E6-4EFF-B1A5-370BD7F60320}" type="presOf" srcId="{353CC795-6371-408B-80F5-9E1C0B7C8E74}" destId="{A9BCE9D9-753E-414D-B35F-570FA7BC7422}" srcOrd="0" destOrd="0" presId="urn:microsoft.com/office/officeart/2005/8/layout/chevron1"/>
    <dgm:cxn modelId="{0BFC2A28-0365-407A-A92B-E2B69693E3AB}" type="presOf" srcId="{F0AF48D4-26CF-474A-A840-F641913E2DE9}" destId="{A8BA8407-DF99-455D-BF66-1188BF7DEFC2}" srcOrd="0" destOrd="0" presId="urn:microsoft.com/office/officeart/2005/8/layout/chevron1"/>
    <dgm:cxn modelId="{259F6648-8EAC-42F6-B3DB-6FF77FF3D64F}" type="presParOf" srcId="{F4868D44-8C05-471D-9B87-82940FE72D26}" destId="{A9BCE9D9-753E-414D-B35F-570FA7BC7422}" srcOrd="0" destOrd="0" presId="urn:microsoft.com/office/officeart/2005/8/layout/chevron1"/>
    <dgm:cxn modelId="{C1BF17FE-12A1-4CFF-BA48-039E341D4B9D}" type="presParOf" srcId="{F4868D44-8C05-471D-9B87-82940FE72D26}" destId="{2F3EE08A-B351-4BF0-AAE4-299E653BE4C2}" srcOrd="1" destOrd="0" presId="urn:microsoft.com/office/officeart/2005/8/layout/chevron1"/>
    <dgm:cxn modelId="{06587240-FCEF-482A-8589-0F244F77D4A4}" type="presParOf" srcId="{F4868D44-8C05-471D-9B87-82940FE72D26}" destId="{8133C511-C90C-4E8C-AD20-575A78C2E351}" srcOrd="2" destOrd="0" presId="urn:microsoft.com/office/officeart/2005/8/layout/chevron1"/>
    <dgm:cxn modelId="{589D3802-F5A9-41E0-860C-3A99A79BBCFB}" type="presParOf" srcId="{F4868D44-8C05-471D-9B87-82940FE72D26}" destId="{8AF1431A-25FB-46CF-9DC5-23772BAA9A9F}" srcOrd="3" destOrd="0" presId="urn:microsoft.com/office/officeart/2005/8/layout/chevron1"/>
    <dgm:cxn modelId="{72AF876A-EA8B-4F88-A005-D2F123CBAF9D}" type="presParOf" srcId="{F4868D44-8C05-471D-9B87-82940FE72D26}" destId="{A8BA8407-DF99-455D-BF66-1188BF7DEFC2}"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CE9D9-753E-414D-B35F-570FA7BC7422}">
      <dsp:nvSpPr>
        <dsp:cNvPr id="0" name=""/>
        <dsp:cNvSpPr/>
      </dsp:nvSpPr>
      <dsp:spPr>
        <a:xfrm>
          <a:off x="3259" y="1415608"/>
          <a:ext cx="3970957" cy="1588383"/>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データの</a:t>
          </a:r>
          <a:r>
            <a:rPr kumimoji="1" lang="en-US" altLang="ja-JP" sz="2800" kern="1200" dirty="0" smtClean="0"/>
            <a:t/>
          </a:r>
          <a:br>
            <a:rPr kumimoji="1" lang="en-US" altLang="ja-JP" sz="2800" kern="1200" dirty="0" smtClean="0"/>
          </a:br>
          <a:r>
            <a:rPr kumimoji="1" lang="ja-JP" altLang="en-US" sz="2800" kern="1200" dirty="0" smtClean="0"/>
            <a:t>リサンプリング</a:t>
          </a:r>
          <a:endParaRPr kumimoji="1" lang="ja-JP" altLang="en-US" sz="2800" kern="1200" dirty="0"/>
        </a:p>
      </dsp:txBody>
      <dsp:txXfrm>
        <a:off x="797451" y="1415608"/>
        <a:ext cx="2382574" cy="1588383"/>
      </dsp:txXfrm>
    </dsp:sp>
    <dsp:sp modelId="{8133C511-C90C-4E8C-AD20-575A78C2E351}">
      <dsp:nvSpPr>
        <dsp:cNvPr id="0" name=""/>
        <dsp:cNvSpPr/>
      </dsp:nvSpPr>
      <dsp:spPr>
        <a:xfrm>
          <a:off x="3577121" y="1415608"/>
          <a:ext cx="3970957" cy="1588383"/>
        </a:xfrm>
        <a:prstGeom prst="chevron">
          <a:avLst/>
        </a:prstGeom>
        <a:solidFill>
          <a:schemeClr val="accent5">
            <a:hueOff val="-174956"/>
            <a:satOff val="-419"/>
            <a:lumOff val="5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モデルの</a:t>
          </a:r>
          <a:r>
            <a:rPr kumimoji="1" lang="en-US" altLang="ja-JP" sz="2800" kern="1200" dirty="0" smtClean="0"/>
            <a:t/>
          </a:r>
          <a:br>
            <a:rPr kumimoji="1" lang="en-US" altLang="ja-JP" sz="2800" kern="1200" dirty="0" smtClean="0"/>
          </a:br>
          <a:r>
            <a:rPr kumimoji="1" lang="ja-JP" altLang="en-US" sz="2800" kern="1200" dirty="0" smtClean="0"/>
            <a:t>フィッティング</a:t>
          </a:r>
          <a:endParaRPr kumimoji="1" lang="ja-JP" altLang="en-US" sz="2800" kern="1200" dirty="0"/>
        </a:p>
      </dsp:txBody>
      <dsp:txXfrm>
        <a:off x="4371313" y="1415608"/>
        <a:ext cx="2382574" cy="1588383"/>
      </dsp:txXfrm>
    </dsp:sp>
    <dsp:sp modelId="{A8BA8407-DF99-455D-BF66-1188BF7DEFC2}">
      <dsp:nvSpPr>
        <dsp:cNvPr id="0" name=""/>
        <dsp:cNvSpPr/>
      </dsp:nvSpPr>
      <dsp:spPr>
        <a:xfrm>
          <a:off x="7150983" y="1415608"/>
          <a:ext cx="3970957" cy="1588383"/>
        </a:xfrm>
        <a:prstGeom prst="chevron">
          <a:avLst/>
        </a:prstGeom>
        <a:solidFill>
          <a:schemeClr val="accent5">
            <a:hueOff val="-349912"/>
            <a:satOff val="-839"/>
            <a:lumOff val="113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テストデータに対する予測</a:t>
          </a:r>
          <a:endParaRPr kumimoji="1" lang="ja-JP" altLang="en-US" sz="2800" kern="1200" dirty="0"/>
        </a:p>
      </dsp:txBody>
      <dsp:txXfrm>
        <a:off x="7945175" y="1415608"/>
        <a:ext cx="2382574" cy="15883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6/27/2016</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381000"/>
            <a:ext cx="4572000" cy="2573338"/>
          </a:xfrm>
        </p:spPr>
      </p:sp>
      <p:sp>
        <p:nvSpPr>
          <p:cNvPr id="3" name="ノート プレースホルダー 2"/>
          <p:cNvSpPr>
            <a:spLocks noGrp="1"/>
          </p:cNvSpPr>
          <p:nvPr>
            <p:ph type="body" idx="1"/>
          </p:nvPr>
        </p:nvSpPr>
        <p:spPr/>
        <p:txBody>
          <a:bodyPr/>
          <a:lstStyle/>
          <a:p>
            <a:r>
              <a:rPr lang="en-US" altLang="ja-JP" sz="1100" b="0" i="0" kern="1200" dirty="0" smtClean="0">
                <a:solidFill>
                  <a:srgbClr val="000000"/>
                </a:solidFill>
                <a:effectLst/>
                <a:latin typeface="+mn-lt"/>
                <a:ea typeface="+mn-ea"/>
                <a:cs typeface="+mn-cs"/>
              </a:rPr>
              <a:t>This research aimed at the case of </a:t>
            </a:r>
            <a:r>
              <a:rPr lang="en-US" altLang="ja-JP" sz="1100" b="0" i="0" kern="1200" dirty="0" err="1" smtClean="0">
                <a:solidFill>
                  <a:srgbClr val="000000"/>
                </a:solidFill>
                <a:effectLst/>
                <a:latin typeface="+mn-lt"/>
                <a:ea typeface="+mn-ea"/>
                <a:cs typeface="+mn-cs"/>
              </a:rPr>
              <a:t>customersâ</a:t>
            </a:r>
            <a:r>
              <a:rPr lang="en-US" altLang="ja-JP" sz="1100" b="0" i="0" kern="1200" dirty="0" smtClean="0">
                <a:solidFill>
                  <a:srgbClr val="000000"/>
                </a:solidFill>
                <a:effectLst/>
                <a:latin typeface="+mn-lt"/>
                <a:ea typeface="+mn-ea"/>
                <a:cs typeface="+mn-cs"/>
              </a:rPr>
              <a:t>€™ default payments in Taiwan and compares the predictive accuracy of probability of default among six data mining methods.</a:t>
            </a:r>
            <a:endParaRPr kumimoji="1" lang="ja-JP" altLang="en-US" dirty="0"/>
          </a:p>
        </p:txBody>
      </p:sp>
      <p:sp>
        <p:nvSpPr>
          <p:cNvPr id="4" name="スライド番号プレースホルダー 3"/>
          <p:cNvSpPr>
            <a:spLocks noGrp="1"/>
          </p:cNvSpPr>
          <p:nvPr>
            <p:ph type="sldNum" sz="quarter" idx="10"/>
          </p:nvPr>
        </p:nvSpPr>
        <p:spPr/>
        <p:txBody>
          <a:bodyPr/>
          <a:lstStyle/>
          <a:p>
            <a:fld id="{8C72D9AE-7182-4680-8F79-479C4181FF08}" type="slidenum">
              <a:rPr lang="en-US" altLang="ja-JP" smtClean="0"/>
              <a:pPr/>
              <a:t>20</a:t>
            </a:fld>
            <a:endParaRPr lang="ja-JP" altLang="en-US" dirty="0"/>
          </a:p>
        </p:txBody>
      </p:sp>
    </p:spTree>
    <p:extLst>
      <p:ext uri="{BB962C8B-B14F-4D97-AF65-F5344CB8AC3E}">
        <p14:creationId xmlns:p14="http://schemas.microsoft.com/office/powerpoint/2010/main" val="3846831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ja-JP" altLang="en-US" smtClean="0"/>
              <a:t>マスター タイトルの書式設定</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E551787F-7D77-425F-B0B7-646D47987945}" type="datetime1">
              <a:rPr lang="en-US" altLang="ja-JP" smtClean="0"/>
              <a:t>6/27/2016</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Oracle Confidential –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altLang="ja-JP" sz="850" dirty="0" smtClean="0">
                <a:solidFill>
                  <a:srgbClr val="5F5F5F"/>
                </a:solidFill>
              </a:rPr>
              <a:t>2016</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6C2DE31-EFFB-4972-87C0-5E4B3B28E7A8}" type="datetime1">
              <a:rPr lang="en-US" altLang="ja-JP" smtClean="0"/>
              <a:t>6/27/2016</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ja-JP" altLang="en-US" smtClean="0"/>
              <a:t>マスター テキストの書式設定</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ja-JP" altLang="en-US" smtClean="0"/>
              <a:t>マスター テキストの書式設定</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ja-JP" altLang="en-US" smtClean="0"/>
              <a:t>マスター テキストの書式設定</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ja-JP" altLang="en-US" smtClean="0"/>
              <a:t>マスター テキストの書式設定</a:t>
            </a:r>
          </a:p>
        </p:txBody>
      </p:sp>
      <p:sp>
        <p:nvSpPr>
          <p:cNvPr id="3" name="Title 2"/>
          <p:cNvSpPr>
            <a:spLocks noGrp="1"/>
          </p:cNvSpPr>
          <p:nvPr>
            <p:ph type="title"/>
          </p:nvPr>
        </p:nvSpPr>
        <p:spPr/>
        <p:txBody>
          <a:bodyPr/>
          <a:lstStyle/>
          <a:p>
            <a:r>
              <a:rPr lang="ja-JP" altLang="en-US" smtClean="0"/>
              <a:t>マスター タイトルの書式設定</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7" name="Date Placeholder 6"/>
          <p:cNvSpPr>
            <a:spLocks noGrp="1"/>
          </p:cNvSpPr>
          <p:nvPr>
            <p:ph type="dt" sz="half" idx="10"/>
          </p:nvPr>
        </p:nvSpPr>
        <p:spPr/>
        <p:txBody>
          <a:bodyPr/>
          <a:lstStyle/>
          <a:p>
            <a:fld id="{6CDE5E95-2A49-42E5-83B7-35F1C3ED4A91}" type="datetime1">
              <a:rPr lang="en-US" altLang="ja-JP" smtClean="0"/>
              <a:t>6/27/2016</a:t>
            </a:fld>
            <a:endParaRPr dirty="0"/>
          </a:p>
        </p:txBody>
      </p:sp>
      <p:sp>
        <p:nvSpPr>
          <p:cNvPr id="8" name="Footer Placeholder 7"/>
          <p:cNvSpPr>
            <a:spLocks noGrp="1"/>
          </p:cNvSpPr>
          <p:nvPr>
            <p:ph type="ftr" sz="quarter" idx="11"/>
          </p:nvPr>
        </p:nvSpPr>
        <p:spPr/>
        <p:txBody>
          <a:bodyPr/>
          <a:lstStyle/>
          <a:p>
            <a:r>
              <a:rPr dirty="0"/>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ja-JP" altLang="en-US" smtClean="0"/>
              <a:t>マスター タイトルの書式設定</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695117-CF51-4B0C-8ADE-4A3A7AA25BDA}" type="datetime1">
              <a:rPr lang="en-US" altLang="ja-JP" smtClean="0"/>
              <a:t>6/27/2016</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387A91-6F25-47C8-9037-E6658C1CCAA4}" type="datetime1">
              <a:rPr lang="en-US" altLang="ja-JP" smtClean="0"/>
              <a:t>6/27/2016</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ja-JP" altLang="en-US" smtClean="0"/>
              <a:t>マスター タイトルの書式設定</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7FDF9B-3BF6-4293-9F06-94900DFCCC59}" type="datetime1">
              <a:rPr lang="en-US" altLang="ja-JP" smtClean="0"/>
              <a:t>6/27/2016</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58F95-8DE5-40C8-953F-11DC8461ED38}" type="datetime1">
              <a:rPr lang="en-US" altLang="ja-JP" smtClean="0"/>
              <a:t>6/27/2016</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1671C0-DDA9-4633-9667-D054DD562022}" type="datetime1">
              <a:rPr lang="en-US" altLang="ja-JP" smtClean="0"/>
              <a:t>6/27/2016</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4DF3FCD-9C1F-42FF-88D8-9AF344312169}" type="datetime1">
              <a:rPr lang="en-US" altLang="ja-JP" smtClean="0"/>
              <a:t>6/27/2016</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ja-JP" altLang="en-US" smtClean="0"/>
              <a:t>マスター タイトルの書式設定</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48F5878-D9C6-45A6-B1AF-B62E60225A91}" type="datetime1">
              <a:rPr lang="en-US" altLang="ja-JP" smtClean="0"/>
              <a:t>6/27/2016</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t>Oracle Confidential –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altLang="ja-JP" sz="850" dirty="0" smtClean="0">
                <a:solidFill>
                  <a:schemeClr val="tx1"/>
                </a:solidFill>
              </a:rPr>
              <a:t>2016</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dirty="0"/>
          </a:p>
        </p:txBody>
      </p:sp>
      <p:sp>
        <p:nvSpPr>
          <p:cNvPr id="3" name="Content Placeholder 2"/>
          <p:cNvSpPr>
            <a:spLocks noGrp="1"/>
          </p:cNvSpPr>
          <p:nvPr>
            <p:ph idx="1"/>
          </p:nvPr>
        </p:nvSpPr>
        <p:spPr>
          <a:xfrm>
            <a:off x="531151" y="1524001"/>
            <a:ext cx="11126522" cy="4419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dirty="0"/>
          </a:p>
        </p:txBody>
      </p:sp>
      <p:sp>
        <p:nvSpPr>
          <p:cNvPr id="4" name="Date Placeholder 3"/>
          <p:cNvSpPr>
            <a:spLocks noGrp="1"/>
          </p:cNvSpPr>
          <p:nvPr>
            <p:ph type="dt" sz="half" idx="10"/>
          </p:nvPr>
        </p:nvSpPr>
        <p:spPr/>
        <p:txBody>
          <a:bodyPr/>
          <a:lstStyle/>
          <a:p>
            <a:fld id="{9AC7369D-CB13-420F-BC36-67051F4406DB}" type="datetime1">
              <a:rPr lang="en-US" altLang="ja-JP" smtClean="0"/>
              <a:t>6/27/2016</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dirty="0"/>
          </a:p>
        </p:txBody>
      </p:sp>
      <p:sp>
        <p:nvSpPr>
          <p:cNvPr id="3" name="Content Placeholder 2"/>
          <p:cNvSpPr>
            <a:spLocks noGrp="1"/>
          </p:cNvSpPr>
          <p:nvPr>
            <p:ph idx="1"/>
          </p:nvPr>
        </p:nvSpPr>
        <p:spPr>
          <a:xfrm>
            <a:off x="531151" y="1981200"/>
            <a:ext cx="11126522" cy="39624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dirty="0"/>
          </a:p>
        </p:txBody>
      </p:sp>
      <p:sp>
        <p:nvSpPr>
          <p:cNvPr id="4" name="Date Placeholder 3"/>
          <p:cNvSpPr>
            <a:spLocks noGrp="1"/>
          </p:cNvSpPr>
          <p:nvPr>
            <p:ph type="dt" sz="half" idx="10"/>
          </p:nvPr>
        </p:nvSpPr>
        <p:spPr/>
        <p:txBody>
          <a:bodyPr/>
          <a:lstStyle/>
          <a:p>
            <a:fld id="{EEDFED44-3A5B-4EF1-A289-0D42A44B2933}" type="datetime1">
              <a:rPr lang="en-US" altLang="ja-JP" smtClean="0"/>
              <a:t>6/27/2016</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dirty="0"/>
          </a:p>
        </p:txBody>
      </p:sp>
      <p:sp>
        <p:nvSpPr>
          <p:cNvPr id="4" name="Date Placeholder 3"/>
          <p:cNvSpPr>
            <a:spLocks noGrp="1"/>
          </p:cNvSpPr>
          <p:nvPr>
            <p:ph type="dt" sz="half" idx="10"/>
          </p:nvPr>
        </p:nvSpPr>
        <p:spPr/>
        <p:txBody>
          <a:bodyPr/>
          <a:lstStyle/>
          <a:p>
            <a:fld id="{BDFF15B4-8E1F-4191-BD30-2ACF05C0AE9B}" type="datetime1">
              <a:rPr lang="en-US" altLang="ja-JP" smtClean="0"/>
              <a:t>6/27/2016</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ja-JP" altLang="en-US" smtClean="0"/>
              <a:t>マスター タイトルの書式設定</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796539C-4446-421A-8536-486114D43449}" type="datetime1">
              <a:rPr lang="en-US" altLang="ja-JP" smtClean="0"/>
              <a:t>6/27/2016</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5" name="Date Placeholder 4"/>
          <p:cNvSpPr>
            <a:spLocks noGrp="1"/>
          </p:cNvSpPr>
          <p:nvPr>
            <p:ph type="dt" sz="half" idx="10"/>
          </p:nvPr>
        </p:nvSpPr>
        <p:spPr/>
        <p:txBody>
          <a:bodyPr/>
          <a:lstStyle/>
          <a:p>
            <a:fld id="{FC1E02A3-BE18-454B-843C-BB58AF1FA18A}" type="datetime1">
              <a:rPr lang="en-US" altLang="ja-JP" smtClean="0"/>
              <a:t>6/27/2016</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ja-JP" altLang="en-US" smtClean="0"/>
              <a:t>マスター タイトルの書式設定</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5" name="Date Placeholder 4"/>
          <p:cNvSpPr>
            <a:spLocks noGrp="1"/>
          </p:cNvSpPr>
          <p:nvPr>
            <p:ph type="dt" sz="half" idx="10"/>
          </p:nvPr>
        </p:nvSpPr>
        <p:spPr/>
        <p:txBody>
          <a:bodyPr/>
          <a:lstStyle/>
          <a:p>
            <a:fld id="{48241F0D-B618-43C4-8BEE-98856EDA2AB6}" type="datetime1">
              <a:rPr lang="en-US" altLang="ja-JP" smtClean="0"/>
              <a:t>6/27/2016</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11" name="Title 10"/>
          <p:cNvSpPr>
            <a:spLocks noGrp="1"/>
          </p:cNvSpPr>
          <p:nvPr>
            <p:ph type="title"/>
          </p:nvPr>
        </p:nvSpPr>
        <p:spPr/>
        <p:txBody>
          <a:bodyPr/>
          <a:lstStyle/>
          <a:p>
            <a:r>
              <a:rPr lang="ja-JP" altLang="en-US" smtClean="0"/>
              <a:t>マスター タイトルの書式設定</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5" name="Date Placeholder 4"/>
          <p:cNvSpPr>
            <a:spLocks noGrp="1"/>
          </p:cNvSpPr>
          <p:nvPr>
            <p:ph type="dt" sz="half" idx="10"/>
          </p:nvPr>
        </p:nvSpPr>
        <p:spPr/>
        <p:txBody>
          <a:bodyPr/>
          <a:lstStyle/>
          <a:p>
            <a:fld id="{8FA07769-AF37-4964-AB04-F63D77E4DE7D}" type="datetime1">
              <a:rPr lang="en-US" altLang="ja-JP" smtClean="0"/>
              <a:t>6/27/2016</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ja-JP" altLang="en-US" smtClean="0"/>
              <a:t>マスター タイトルの書式設定</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ja-JP" altLang="en-US" smtClean="0"/>
              <a:t>マスタ タイトルの書式設定</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9FC67F1C-C438-4108-B0DB-8F7C3C6A67D0}" type="datetime1">
              <a:rPr lang="en-US" altLang="ja-JP" smtClean="0"/>
              <a:t>6/27/2016</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Oracle Confidential –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100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altLang="ja-JP" sz="850" dirty="0" smtClean="0">
                <a:solidFill>
                  <a:schemeClr val="tx1"/>
                </a:solidFill>
              </a:rPr>
              <a:t>2016</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6" name="Picture 15" descr="Oracle logo in white on red staging background"/>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3" r:id="rId4"/>
    <p:sldLayoutId id="2147483686" r:id="rId5"/>
    <p:sldLayoutId id="2147483651" r:id="rId6"/>
    <p:sldLayoutId id="2147483652" r:id="rId7"/>
    <p:sldLayoutId id="2147483671" r:id="rId8"/>
    <p:sldLayoutId id="2147483672" r:id="rId9"/>
    <p:sldLayoutId id="2147483679" r:id="rId10"/>
    <p:sldLayoutId id="2147483688" r:id="rId11"/>
    <p:sldLayoutId id="2147483654" r:id="rId12"/>
    <p:sldLayoutId id="2147483666" r:id="rId13"/>
    <p:sldLayoutId id="2147483655" r:id="rId14"/>
    <p:sldLayoutId id="2147483675" r:id="rId15"/>
    <p:sldLayoutId id="2147483676" r:id="rId16"/>
    <p:sldLayoutId id="2147483667" r:id="rId17"/>
    <p:sldLayoutId id="214748366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oss.oracle.com/ORD/"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qiita.com/ogamiki/items/68a6fe94389668f1db41" TargetMode="External"/><Relationship Id="rId2" Type="http://schemas.openxmlformats.org/officeDocument/2006/relationships/hyperlink" Target="http://qiita.com/ogamiki/items/130b40a8ea72fddc432d" TargetMode="Externa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goo.gl/Bo6KBr"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archive.ics.uci.edu/ml/datasets/default+of+credit+card+clien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rstudio.com/wp-content/uploads/2015/12/ggplot2-cheatsheet-2.0.pdf"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rstudio.com/wp-content/uploads/2015/12/ggplot2-cheatsheet-2.0.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www.rstudio.com/wp-content/uploads/2015/02/data-wrangling-cheatsheet.pdf"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ran.ism.ac.jp/"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www.kdnuggets.com/2015/06/top-20-r-machine-learning-packages.html"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arxiv.org/abs/1508.04409" TargetMode="External"/><Relationship Id="rId2" Type="http://schemas.openxmlformats.org/officeDocument/2006/relationships/hyperlink" Target="https://github.com/dmlc/xgboost" TargetMode="External"/><Relationship Id="rId1" Type="http://schemas.openxmlformats.org/officeDocument/2006/relationships/slideLayout" Target="../slideLayouts/slideLayout3.xml"/><Relationship Id="rId4" Type="http://schemas.openxmlformats.org/officeDocument/2006/relationships/hyperlink" Target="https://github.com/suiji/Arboris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dmlc/mxnet/tree/master/R-package" TargetMode="External"/><Relationship Id="rId2" Type="http://schemas.openxmlformats.org/officeDocument/2006/relationships/hyperlink" Target="http://www.h2o.ai/download/h2o/r"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rstudio.com/resources/cheatsheets/" TargetMode="External"/><Relationship Id="rId2" Type="http://schemas.openxmlformats.org/officeDocument/2006/relationships/hyperlink" Target="https://www.rstudio.com/" TargetMode="External"/><Relationship Id="rId1" Type="http://schemas.openxmlformats.org/officeDocument/2006/relationships/slideLayout" Target="../slideLayouts/slideLayout3.xml"/><Relationship Id="rId6" Type="http://schemas.openxmlformats.org/officeDocument/2006/relationships/hyperlink" Target="http://www.ef-prime.com/products/ranalyticflow/index.html" TargetMode="External"/><Relationship Id="rId5" Type="http://schemas.openxmlformats.org/officeDocument/2006/relationships/hyperlink" Target="https://www.kaggle.com/" TargetMode="External"/><Relationship Id="rId4" Type="http://schemas.openxmlformats.org/officeDocument/2006/relationships/hyperlink" Target="https://cran.r-project.org/web/views/MachineLearning.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6" name="タイトル 5"/>
          <p:cNvSpPr>
            <a:spLocks noGrp="1"/>
          </p:cNvSpPr>
          <p:nvPr>
            <p:ph type="ctrTitle"/>
          </p:nvPr>
        </p:nvSpPr>
        <p:spPr/>
        <p:txBody>
          <a:bodyPr/>
          <a:lstStyle/>
          <a:p>
            <a:r>
              <a:rPr lang="fr-FR" altLang="ja-JP" sz="4400" dirty="0"/>
              <a:t>Oracle Cloud Developers </a:t>
            </a:r>
            <a:r>
              <a:rPr lang="fr-FR" altLang="ja-JP" sz="4400" dirty="0" smtClean="0"/>
              <a:t>Meetup</a:t>
            </a:r>
            <a:br>
              <a:rPr lang="fr-FR" altLang="ja-JP" sz="4400" dirty="0" smtClean="0"/>
            </a:br>
            <a:r>
              <a:rPr lang="fr-FR" altLang="ja-JP" sz="4400" dirty="0" smtClean="0"/>
              <a:t>@</a:t>
            </a:r>
            <a:r>
              <a:rPr lang="ja-JP" altLang="fr-FR" sz="4400" dirty="0" smtClean="0"/>
              <a:t>東京</a:t>
            </a:r>
            <a:endParaRPr kumimoji="1" lang="ja-JP" altLang="en-US" sz="4400" dirty="0"/>
          </a:p>
        </p:txBody>
      </p:sp>
      <p:sp>
        <p:nvSpPr>
          <p:cNvPr id="7" name="サブタイトル 6"/>
          <p:cNvSpPr>
            <a:spLocks noGrp="1"/>
          </p:cNvSpPr>
          <p:nvPr>
            <p:ph type="subTitle" idx="1"/>
          </p:nvPr>
        </p:nvSpPr>
        <p:spPr/>
        <p:txBody>
          <a:bodyPr/>
          <a:lstStyle/>
          <a:p>
            <a:r>
              <a:rPr lang="ja-JP" altLang="en-US" b="0" dirty="0"/>
              <a:t>「</a:t>
            </a:r>
            <a:r>
              <a:rPr lang="en-US" altLang="ja-JP" b="0" dirty="0"/>
              <a:t>R</a:t>
            </a:r>
            <a:r>
              <a:rPr lang="ja-JP" altLang="en-US" b="0" dirty="0"/>
              <a:t>」超入門 　機械学習をはじめよう</a:t>
            </a:r>
            <a:r>
              <a:rPr lang="ja-JP" altLang="en-US" b="0" dirty="0" smtClean="0"/>
              <a:t>！</a:t>
            </a:r>
            <a:endParaRPr lang="ja-JP" altLang="en-US" b="0" dirty="0"/>
          </a:p>
        </p:txBody>
      </p:sp>
      <p:sp>
        <p:nvSpPr>
          <p:cNvPr id="8" name="テキスト プレースホルダー 7"/>
          <p:cNvSpPr>
            <a:spLocks noGrp="1"/>
          </p:cNvSpPr>
          <p:nvPr>
            <p:ph type="body" sz="quarter" idx="13"/>
          </p:nvPr>
        </p:nvSpPr>
        <p:spPr/>
        <p:txBody>
          <a:bodyPr/>
          <a:lstStyle/>
          <a:p>
            <a:pPr>
              <a:spcBef>
                <a:spcPct val="0"/>
              </a:spcBef>
            </a:pPr>
            <a:r>
              <a:rPr lang="ja-JP" altLang="en-US" dirty="0"/>
              <a:t>日本オラクル株式会社</a:t>
            </a:r>
            <a:endParaRPr lang="en-US" altLang="ja-JP" dirty="0"/>
          </a:p>
          <a:p>
            <a:pPr>
              <a:spcBef>
                <a:spcPct val="0"/>
              </a:spcBef>
            </a:pPr>
            <a:r>
              <a:rPr lang="ja-JP" altLang="en-US" dirty="0"/>
              <a:t>クラウド・テクノロジー事業統括</a:t>
            </a:r>
            <a:endParaRPr lang="en-US" altLang="ja-JP" dirty="0"/>
          </a:p>
          <a:p>
            <a:pPr>
              <a:spcBef>
                <a:spcPct val="0"/>
              </a:spcBef>
            </a:pPr>
            <a:r>
              <a:rPr lang="en-US" altLang="ja-JP" dirty="0"/>
              <a:t>PaaS</a:t>
            </a:r>
            <a:r>
              <a:rPr lang="ja-JP" altLang="en-US" dirty="0"/>
              <a:t>事業推進室</a:t>
            </a:r>
            <a:endParaRPr lang="en-US" altLang="ja-JP" dirty="0"/>
          </a:p>
          <a:p>
            <a:pPr>
              <a:spcBef>
                <a:spcPct val="0"/>
              </a:spcBef>
            </a:pPr>
            <a:r>
              <a:rPr lang="ja-JP" altLang="en-US" dirty="0"/>
              <a:t>ソリューション・アーキテクト部</a:t>
            </a:r>
            <a:endParaRPr lang="en-US" altLang="ja-JP" dirty="0"/>
          </a:p>
          <a:p>
            <a:pPr>
              <a:spcBef>
                <a:spcPct val="0"/>
              </a:spcBef>
            </a:pPr>
            <a:r>
              <a:rPr lang="ja-JP" altLang="en-US" dirty="0"/>
              <a:t>クラウドアーキテクト</a:t>
            </a:r>
            <a:endParaRPr lang="en-US" altLang="ja-JP" dirty="0"/>
          </a:p>
          <a:p>
            <a:pPr>
              <a:spcBef>
                <a:spcPct val="0"/>
              </a:spcBef>
            </a:pPr>
            <a:r>
              <a:rPr lang="ja-JP" altLang="en-US" dirty="0"/>
              <a:t>小川幹雄</a:t>
            </a:r>
            <a:endParaRPr lang="en-US" altLang="ja-JP" dirty="0"/>
          </a:p>
          <a:p>
            <a:endParaRPr kumimoji="1" lang="ja-JP" altLang="en-US" dirty="0"/>
          </a:p>
        </p:txBody>
      </p:sp>
    </p:spTree>
    <p:extLst>
      <p:ext uri="{BB962C8B-B14F-4D97-AF65-F5344CB8AC3E}">
        <p14:creationId xmlns:p14="http://schemas.microsoft.com/office/powerpoint/2010/main" val="81910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kumimoji="1" lang="ja-JP" altLang="en-US" dirty="0" smtClean="0"/>
              <a:t>宣伝です</a:t>
            </a:r>
            <a:r>
              <a:rPr lang="ja-JP" altLang="en-US" dirty="0"/>
              <a:t>！</a:t>
            </a:r>
            <a:r>
              <a:rPr lang="en-US" altLang="ja-JP" dirty="0" smtClean="0"/>
              <a:t>】</a:t>
            </a:r>
            <a:r>
              <a:rPr kumimoji="1" lang="en-US" altLang="ja-JP" dirty="0" smtClean="0"/>
              <a:t>Oracle</a:t>
            </a:r>
            <a:r>
              <a:rPr kumimoji="1" lang="ja-JP" altLang="en-US" dirty="0" smtClean="0"/>
              <a:t> </a:t>
            </a:r>
            <a:r>
              <a:rPr kumimoji="1" lang="en-US" altLang="ja-JP" dirty="0" smtClean="0"/>
              <a:t>R</a:t>
            </a:r>
            <a:r>
              <a:rPr kumimoji="1" lang="ja-JP" altLang="en-US" dirty="0" smtClean="0"/>
              <a:t> </a:t>
            </a:r>
            <a:r>
              <a:rPr kumimoji="1" lang="en-US" altLang="ja-JP" dirty="0" smtClean="0"/>
              <a:t>Distribution</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hlinkClick r:id="rId2"/>
              </a:rPr>
              <a:t>https</a:t>
            </a:r>
            <a:r>
              <a:rPr lang="en-US" altLang="ja-JP" dirty="0">
                <a:hlinkClick r:id="rId2"/>
              </a:rPr>
              <a:t>://oss.oracle.com/ORD</a:t>
            </a:r>
            <a:r>
              <a:rPr lang="en-US" altLang="ja-JP" dirty="0" smtClean="0">
                <a:hlinkClick r:id="rId2"/>
              </a:rPr>
              <a:t>/</a:t>
            </a:r>
            <a:endParaRPr lang="en-US" altLang="ja-JP" dirty="0" smtClean="0"/>
          </a:p>
          <a:p>
            <a:r>
              <a:rPr lang="ja-JP" altLang="en-US" dirty="0"/>
              <a:t>オラクルがサポートするオープンソース</a:t>
            </a:r>
            <a:r>
              <a:rPr lang="en-US" altLang="ja-JP" dirty="0"/>
              <a:t>R</a:t>
            </a:r>
            <a:r>
              <a:rPr lang="ja-JP" altLang="en-US" dirty="0"/>
              <a:t>のディストリビューション</a:t>
            </a:r>
            <a:endParaRPr lang="en-US" altLang="ja-JP" dirty="0"/>
          </a:p>
          <a:p>
            <a:r>
              <a:rPr lang="ja-JP" altLang="en-US" dirty="0"/>
              <a:t>無料でダウンロード可能</a:t>
            </a:r>
            <a:endParaRPr lang="en-US" altLang="ja-JP" dirty="0"/>
          </a:p>
          <a:p>
            <a:r>
              <a:rPr lang="en-US" altLang="ja-JP" dirty="0" smtClean="0"/>
              <a:t>Intel</a:t>
            </a:r>
            <a:r>
              <a:rPr lang="ja-JP" altLang="en-US" dirty="0" smtClean="0"/>
              <a:t> </a:t>
            </a:r>
            <a:r>
              <a:rPr lang="en-US" altLang="ja-JP" dirty="0" smtClean="0"/>
              <a:t>MKL</a:t>
            </a:r>
            <a:r>
              <a:rPr lang="ja-JP" altLang="en-US" dirty="0" smtClean="0"/>
              <a:t>を</a:t>
            </a:r>
            <a:r>
              <a:rPr lang="ja-JP" altLang="en-US" dirty="0"/>
              <a:t>動的にロード</a:t>
            </a:r>
            <a:r>
              <a:rPr lang="ja-JP" altLang="en-US" dirty="0" smtClean="0"/>
              <a:t>できる機能</a:t>
            </a:r>
            <a:r>
              <a:rPr lang="ja-JP" altLang="en-US" dirty="0"/>
              <a:t>拡張がされている</a:t>
            </a:r>
            <a:endParaRPr lang="en-US" altLang="ja-JP" dirty="0"/>
          </a:p>
          <a:p>
            <a:r>
              <a:rPr lang="en-US" altLang="ja-JP" dirty="0"/>
              <a:t>Oracle</a:t>
            </a:r>
            <a:r>
              <a:rPr lang="ja-JP" altLang="en-US" dirty="0"/>
              <a:t> </a:t>
            </a:r>
            <a:r>
              <a:rPr lang="en-US" altLang="ja-JP" dirty="0"/>
              <a:t>Advanced</a:t>
            </a:r>
            <a:r>
              <a:rPr lang="ja-JP" altLang="en-US" dirty="0"/>
              <a:t> </a:t>
            </a:r>
            <a:r>
              <a:rPr lang="en-US" altLang="ja-JP" dirty="0"/>
              <a:t>Analytics,</a:t>
            </a:r>
            <a:r>
              <a:rPr lang="ja-JP" altLang="en-US" dirty="0"/>
              <a:t> </a:t>
            </a:r>
            <a:r>
              <a:rPr lang="en-US" altLang="ja-JP" dirty="0"/>
              <a:t>Oracle</a:t>
            </a:r>
            <a:r>
              <a:rPr lang="ja-JP" altLang="en-US" dirty="0"/>
              <a:t> </a:t>
            </a:r>
            <a:r>
              <a:rPr lang="en-US" altLang="ja-JP" dirty="0"/>
              <a:t>Linux,</a:t>
            </a:r>
            <a:r>
              <a:rPr lang="ja-JP" altLang="en-US" dirty="0"/>
              <a:t> </a:t>
            </a:r>
            <a:r>
              <a:rPr lang="en-US" altLang="ja-JP" dirty="0"/>
              <a:t>Oracle</a:t>
            </a:r>
            <a:r>
              <a:rPr lang="ja-JP" altLang="en-US" dirty="0"/>
              <a:t> </a:t>
            </a:r>
            <a:r>
              <a:rPr lang="en-US" altLang="ja-JP" dirty="0"/>
              <a:t>Big</a:t>
            </a:r>
            <a:r>
              <a:rPr lang="ja-JP" altLang="en-US" dirty="0"/>
              <a:t> </a:t>
            </a:r>
            <a:r>
              <a:rPr lang="en-US" altLang="ja-JP" dirty="0"/>
              <a:t>Data</a:t>
            </a:r>
            <a:r>
              <a:rPr lang="ja-JP" altLang="en-US" dirty="0"/>
              <a:t> </a:t>
            </a:r>
            <a:r>
              <a:rPr lang="en-US" altLang="ja-JP" dirty="0"/>
              <a:t>Appliance</a:t>
            </a:r>
            <a:r>
              <a:rPr lang="ja-JP" altLang="en-US" dirty="0"/>
              <a:t>の</a:t>
            </a:r>
            <a:r>
              <a:rPr lang="en-US" altLang="ja-JP" dirty="0"/>
              <a:t/>
            </a:r>
            <a:br>
              <a:rPr lang="en-US" altLang="ja-JP" dirty="0"/>
            </a:br>
            <a:r>
              <a:rPr lang="ja-JP" altLang="en-US" dirty="0"/>
              <a:t>ユーザーに対してはサポートを提供</a:t>
            </a:r>
          </a:p>
          <a:p>
            <a:endParaRPr lang="en-US" altLang="ja-JP" dirty="0" smtClean="0"/>
          </a:p>
          <a:p>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10</a:t>
            </a:fld>
            <a:endParaRPr lang="ja-JP" altLang="en-US" dirty="0"/>
          </a:p>
        </p:txBody>
      </p:sp>
      <p:pic>
        <p:nvPicPr>
          <p:cNvPr id="6" name="コンテンツ プレースホルダ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361" y="4449138"/>
            <a:ext cx="3348329" cy="1296000"/>
          </a:xfrm>
          <a:prstGeom prst="rect">
            <a:avLst/>
          </a:prstGeom>
        </p:spPr>
      </p:pic>
    </p:spTree>
    <p:extLst>
      <p:ext uri="{BB962C8B-B14F-4D97-AF65-F5344CB8AC3E}">
        <p14:creationId xmlns:p14="http://schemas.microsoft.com/office/powerpoint/2010/main" val="110272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R</a:t>
            </a:r>
            <a:r>
              <a:rPr lang="ja-JP" altLang="en-US" dirty="0"/>
              <a:t>の基本</a:t>
            </a:r>
            <a:r>
              <a:rPr lang="en-US" altLang="ja-JP" dirty="0"/>
              <a:t>(</a:t>
            </a:r>
            <a:r>
              <a:rPr lang="ja-JP" altLang="en-US" dirty="0"/>
              <a:t>変数と処理とデータ構造</a:t>
            </a:r>
            <a:r>
              <a:rPr lang="en-US" altLang="ja-JP" dirty="0" smtClean="0"/>
              <a:t>)</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11</a:t>
            </a:fld>
            <a:endParaRPr lang="ja-JP" altLang="en-US" dirty="0"/>
          </a:p>
        </p:txBody>
      </p:sp>
    </p:spTree>
    <p:extLst>
      <p:ext uri="{BB962C8B-B14F-4D97-AF65-F5344CB8AC3E}">
        <p14:creationId xmlns:p14="http://schemas.microsoft.com/office/powerpoint/2010/main" val="392989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R</a:t>
            </a:r>
            <a:r>
              <a:rPr kumimoji="1" lang="ja-JP" altLang="en-US" dirty="0" smtClean="0"/>
              <a:t>を開きましょう！</a:t>
            </a:r>
            <a:endParaRPr kumimoji="1" lang="ja-JP" altLang="en-US" dirty="0"/>
          </a:p>
        </p:txBody>
      </p:sp>
      <p:sp>
        <p:nvSpPr>
          <p:cNvPr id="7" name="コンテンツ プレースホルダー 6"/>
          <p:cNvSpPr>
            <a:spLocks noGrp="1"/>
          </p:cNvSpPr>
          <p:nvPr>
            <p:ph idx="1"/>
          </p:nvPr>
        </p:nvSpPr>
        <p:spPr/>
        <p:txBody>
          <a:bodyPr/>
          <a:lstStyle/>
          <a:p>
            <a:r>
              <a:rPr kumimoji="1" lang="ja-JP" altLang="en-US" dirty="0" smtClean="0"/>
              <a:t>スタートメニューや</a:t>
            </a:r>
            <a:r>
              <a:rPr kumimoji="1" lang="en-US" altLang="ja-JP" dirty="0" smtClean="0"/>
              <a:t>Mac</a:t>
            </a:r>
            <a:r>
              <a:rPr kumimoji="1" lang="ja-JP" altLang="en-US" dirty="0" smtClean="0"/>
              <a:t>ならアプリケーションからアイコンを選択</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12</a:t>
            </a:fld>
            <a:endParaRPr lang="ja-JP" altLang="en-US" dirty="0"/>
          </a:p>
        </p:txBody>
      </p:sp>
      <p:pic>
        <p:nvPicPr>
          <p:cNvPr id="8" name="Picture 2" descr="C:\Users\miogawa\Documents\FY16_PaaS\BASIC\OR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107" y="3325806"/>
            <a:ext cx="1860428" cy="1627873"/>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960" y="2001155"/>
            <a:ext cx="4038622" cy="3118936"/>
          </a:xfrm>
          <a:prstGeom prst="rect">
            <a:avLst/>
          </a:prstGeom>
          <a:ln>
            <a:noFill/>
          </a:ln>
          <a:effectLst>
            <a:outerShdw blurRad="292100" dist="139700" dir="2700000" algn="tl" rotWithShape="0">
              <a:srgbClr val="333333">
                <a:alpha val="65000"/>
              </a:srgbClr>
            </a:outerShdw>
          </a:effectLst>
        </p:spPr>
      </p:pic>
      <p:sp>
        <p:nvSpPr>
          <p:cNvPr id="10" name="右矢印 9"/>
          <p:cNvSpPr/>
          <p:nvPr/>
        </p:nvSpPr>
        <p:spPr>
          <a:xfrm>
            <a:off x="2810728" y="3812931"/>
            <a:ext cx="1047019" cy="653622"/>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8139" y="2670094"/>
            <a:ext cx="4306775" cy="413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5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t>
            </a:r>
            <a:r>
              <a:rPr lang="ja-JP" altLang="en-US" dirty="0"/>
              <a:t>の基本</a:t>
            </a:r>
            <a:r>
              <a:rPr lang="ja-JP" altLang="en-US" dirty="0" smtClean="0"/>
              <a:t>操作－変数と出力</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変数にデータを入れるには「</a:t>
            </a:r>
            <a:r>
              <a:rPr kumimoji="1" lang="en-US" altLang="ja-JP" dirty="0" smtClean="0"/>
              <a:t>&lt;-</a:t>
            </a:r>
            <a:r>
              <a:rPr kumimoji="1" lang="ja-JP" altLang="en-US" dirty="0" smtClean="0"/>
              <a:t>」か「</a:t>
            </a:r>
            <a:r>
              <a:rPr kumimoji="1" lang="en-US" altLang="ja-JP" dirty="0" smtClean="0"/>
              <a:t>=</a:t>
            </a:r>
            <a:r>
              <a:rPr kumimoji="1" lang="ja-JP" altLang="en-US" dirty="0" smtClean="0"/>
              <a:t>」</a:t>
            </a:r>
            <a:endParaRPr lang="en-US" altLang="ja-JP" dirty="0"/>
          </a:p>
          <a:p>
            <a:r>
              <a:rPr kumimoji="1" lang="ja-JP" altLang="en-US" dirty="0" smtClean="0"/>
              <a:t>変数の出力は「</a:t>
            </a:r>
            <a:r>
              <a:rPr kumimoji="1" lang="en-US" altLang="ja-JP" dirty="0" smtClean="0"/>
              <a:t>print(</a:t>
            </a:r>
            <a:r>
              <a:rPr kumimoji="1" lang="ja-JP" altLang="en-US" i="1" dirty="0" smtClean="0"/>
              <a:t>変数名</a:t>
            </a:r>
            <a:r>
              <a:rPr kumimoji="1" lang="en-US" altLang="ja-JP" dirty="0" smtClean="0"/>
              <a:t>)</a:t>
            </a:r>
            <a:r>
              <a:rPr lang="ja-JP" altLang="en-US" dirty="0" smtClean="0"/>
              <a:t>」か「</a:t>
            </a:r>
            <a:r>
              <a:rPr lang="ja-JP" altLang="en-US" i="1" dirty="0" smtClean="0"/>
              <a:t>変数名</a:t>
            </a:r>
            <a:r>
              <a:rPr lang="ja-JP" altLang="en-US" dirty="0" smtClean="0"/>
              <a:t>」</a:t>
            </a:r>
            <a:endParaRPr lang="en-US" altLang="ja-JP" dirty="0" smtClean="0"/>
          </a:p>
          <a:p>
            <a:r>
              <a:rPr lang="ja-JP" altLang="en-US" dirty="0" smtClean="0"/>
              <a:t>数値型はそのまま数字を、文字型はダブルクォーテーションで囲む</a:t>
            </a:r>
            <a:endParaRPr kumimoji="1" lang="en-US" altLang="ja-JP" dirty="0" smtClean="0"/>
          </a:p>
          <a:p>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13</a:t>
            </a:fld>
            <a:endParaRPr lang="ja-JP" altLang="en-US" dirty="0"/>
          </a:p>
        </p:txBody>
      </p:sp>
      <p:sp>
        <p:nvSpPr>
          <p:cNvPr id="7"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x &lt;- 0701</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x</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701</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x = "</a:t>
            </a:r>
            <a:r>
              <a:rPr lang="ja-JP" altLang="en-US" dirty="0">
                <a:solidFill>
                  <a:schemeClr val="bg1"/>
                </a:solidFill>
                <a:latin typeface="Courier New" pitchFamily="49" charset="0"/>
                <a:ea typeface="ＭＳ ゴシック" pitchFamily="49" charset="-128"/>
                <a:cs typeface="Courier New" pitchFamily="49" charset="0"/>
              </a:rPr>
              <a:t>今日は</a:t>
            </a:r>
            <a:r>
              <a:rPr lang="en-US" altLang="ja-JP" dirty="0">
                <a:solidFill>
                  <a:schemeClr val="bg1"/>
                </a:solidFill>
                <a:latin typeface="Courier New" pitchFamily="49" charset="0"/>
                <a:ea typeface="ＭＳ ゴシック" pitchFamily="49" charset="-128"/>
                <a:cs typeface="Courier New" pitchFamily="49" charset="0"/>
              </a:rPr>
              <a:t>R</a:t>
            </a:r>
            <a:r>
              <a:rPr lang="ja-JP" altLang="en-US" dirty="0">
                <a:solidFill>
                  <a:schemeClr val="bg1"/>
                </a:solidFill>
                <a:latin typeface="Courier New" pitchFamily="49" charset="0"/>
                <a:ea typeface="ＭＳ ゴシック" pitchFamily="49" charset="-128"/>
                <a:cs typeface="Courier New" pitchFamily="49" charset="0"/>
              </a:rPr>
              <a:t>入門勉強会</a:t>
            </a:r>
            <a:r>
              <a:rPr lang="en-US" altLang="ja-JP" dirty="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print(x)</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a:t>
            </a:r>
            <a:r>
              <a:rPr lang="ja-JP" altLang="en-US" dirty="0">
                <a:solidFill>
                  <a:schemeClr val="bg1"/>
                </a:solidFill>
                <a:latin typeface="Courier New" pitchFamily="49" charset="0"/>
                <a:ea typeface="ＭＳ ゴシック" pitchFamily="49" charset="-128"/>
                <a:cs typeface="Courier New" pitchFamily="49" charset="0"/>
              </a:rPr>
              <a:t>今日は</a:t>
            </a:r>
            <a:r>
              <a:rPr lang="en-US" altLang="ja-JP" dirty="0">
                <a:solidFill>
                  <a:schemeClr val="bg1"/>
                </a:solidFill>
                <a:latin typeface="Courier New" pitchFamily="49" charset="0"/>
                <a:ea typeface="ＭＳ ゴシック" pitchFamily="49" charset="-128"/>
                <a:cs typeface="Courier New" pitchFamily="49" charset="0"/>
              </a:rPr>
              <a:t>R</a:t>
            </a:r>
            <a:r>
              <a:rPr lang="ja-JP" altLang="en-US" dirty="0">
                <a:solidFill>
                  <a:schemeClr val="bg1"/>
                </a:solidFill>
                <a:latin typeface="Courier New" pitchFamily="49" charset="0"/>
                <a:ea typeface="ＭＳ ゴシック" pitchFamily="49" charset="-128"/>
                <a:cs typeface="Courier New" pitchFamily="49" charset="0"/>
              </a:rPr>
              <a:t>入門勉強会</a:t>
            </a:r>
            <a:r>
              <a:rPr lang="en-US" altLang="ja-JP" dirty="0">
                <a:solidFill>
                  <a:schemeClr val="bg1"/>
                </a:solidFill>
                <a:latin typeface="Courier New" pitchFamily="49" charset="0"/>
                <a:ea typeface="ＭＳ ゴシック" pitchFamily="49" charset="-128"/>
                <a:cs typeface="Courier New" pitchFamily="49" charset="0"/>
              </a:rPr>
              <a:t>"</a:t>
            </a:r>
          </a:p>
        </p:txBody>
      </p:sp>
    </p:spTree>
    <p:extLst>
      <p:ext uri="{BB962C8B-B14F-4D97-AF65-F5344CB8AC3E}">
        <p14:creationId xmlns:p14="http://schemas.microsoft.com/office/powerpoint/2010/main" val="279759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t>
            </a:r>
            <a:r>
              <a:rPr lang="ja-JP" altLang="en-US" dirty="0"/>
              <a:t>の基本操作</a:t>
            </a:r>
            <a:r>
              <a:rPr lang="ja-JP" altLang="en-US" dirty="0" smtClean="0"/>
              <a:t>－数値演算</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a:t>
            </a:r>
            <a:r>
              <a:rPr kumimoji="1" lang="en-US" altLang="ja-JP" dirty="0" smtClean="0"/>
              <a:t>+</a:t>
            </a:r>
            <a:r>
              <a:rPr kumimoji="1" lang="ja-JP" altLang="en-US" dirty="0" smtClean="0"/>
              <a:t>」「</a:t>
            </a:r>
            <a:r>
              <a:rPr kumimoji="1" lang="en-US" altLang="ja-JP" dirty="0" smtClean="0"/>
              <a:t>-</a:t>
            </a:r>
            <a:r>
              <a:rPr kumimoji="1" lang="ja-JP" altLang="en-US" dirty="0" smtClean="0"/>
              <a:t>」「*」「</a:t>
            </a:r>
            <a:r>
              <a:rPr kumimoji="1" lang="en-US" altLang="ja-JP" dirty="0" smtClean="0"/>
              <a:t>/</a:t>
            </a:r>
            <a:r>
              <a:rPr kumimoji="1" lang="ja-JP" altLang="en-US" dirty="0" smtClean="0"/>
              <a:t>」によって</a:t>
            </a:r>
            <a:r>
              <a:rPr lang="ja-JP" altLang="en-US" dirty="0"/>
              <a:t>加減乗除</a:t>
            </a:r>
            <a:r>
              <a:rPr kumimoji="1" lang="ja-JP" altLang="en-US" dirty="0" smtClean="0"/>
              <a:t>を表現</a:t>
            </a:r>
            <a:endParaRPr kumimoji="1" lang="en-US" altLang="ja-JP" dirty="0" smtClean="0"/>
          </a:p>
          <a:p>
            <a:r>
              <a:rPr kumimoji="1" lang="ja-JP" altLang="en-US" dirty="0" smtClean="0"/>
              <a:t>「</a:t>
            </a:r>
            <a:r>
              <a:rPr kumimoji="1" lang="en-US" altLang="ja-JP" dirty="0" smtClean="0"/>
              <a:t>^</a:t>
            </a:r>
            <a:r>
              <a:rPr kumimoji="1" lang="ja-JP" altLang="en-US" dirty="0" smtClean="0"/>
              <a:t>」乗算も表現可能</a:t>
            </a:r>
            <a:endParaRPr kumimoji="1" lang="en-US" altLang="ja-JP" dirty="0" smtClean="0"/>
          </a:p>
          <a:p>
            <a:r>
              <a:rPr lang="ja-JP" altLang="en-US" dirty="0" smtClean="0"/>
              <a:t>変数に対して演算を行い、その結果を変数に代入も可能</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14</a:t>
            </a:fld>
            <a:endParaRPr lang="ja-JP" altLang="en-US" dirty="0"/>
          </a:p>
        </p:txBody>
      </p:sp>
      <p:sp>
        <p:nvSpPr>
          <p:cNvPr id="6"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a:t>
            </a:r>
            <a:r>
              <a:rPr lang="es-ES" altLang="ja-JP" dirty="0">
                <a:solidFill>
                  <a:schemeClr val="bg1"/>
                </a:solidFill>
                <a:latin typeface="Courier New" pitchFamily="49" charset="0"/>
                <a:ea typeface="ＭＳ ゴシック" pitchFamily="49" charset="-128"/>
                <a:cs typeface="Courier New" pitchFamily="49" charset="0"/>
              </a:rPr>
              <a:t> 1 + 2 * 3 / 4</a:t>
            </a:r>
          </a:p>
          <a:p>
            <a:pPr marL="0" indent="0" defTabSz="533307">
              <a:spcBef>
                <a:spcPct val="0"/>
              </a:spcBef>
              <a:buNone/>
              <a:tabLst>
                <a:tab pos="533307" algn="r"/>
                <a:tab pos="914240" algn="l"/>
              </a:tabLst>
              <a:defRPr/>
            </a:pPr>
            <a:r>
              <a:rPr lang="es-ES" altLang="ja-JP" dirty="0">
                <a:solidFill>
                  <a:schemeClr val="bg1"/>
                </a:solidFill>
                <a:latin typeface="Courier New" pitchFamily="49" charset="0"/>
                <a:ea typeface="ＭＳ ゴシック" pitchFamily="49" charset="-128"/>
                <a:cs typeface="Courier New" pitchFamily="49" charset="0"/>
              </a:rPr>
              <a:t>[1] </a:t>
            </a:r>
            <a:r>
              <a:rPr lang="es-ES" altLang="ja-JP" dirty="0" smtClean="0">
                <a:solidFill>
                  <a:schemeClr val="bg1"/>
                </a:solidFill>
                <a:latin typeface="Courier New" pitchFamily="49" charset="0"/>
                <a:ea typeface="ＭＳ ゴシック" pitchFamily="49" charset="-128"/>
                <a:cs typeface="Courier New" pitchFamily="49" charset="0"/>
              </a:rPr>
              <a:t>2.5</a:t>
            </a:r>
          </a:p>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a:t>
            </a:r>
            <a:r>
              <a:rPr lang="es-ES" altLang="ja-JP" dirty="0">
                <a:solidFill>
                  <a:schemeClr val="bg1"/>
                </a:solidFill>
                <a:latin typeface="Courier New" pitchFamily="49" charset="0"/>
                <a:ea typeface="ＭＳ ゴシック" pitchFamily="49" charset="-128"/>
                <a:cs typeface="Courier New" pitchFamily="49" charset="0"/>
              </a:rPr>
              <a:t> </a:t>
            </a:r>
            <a:r>
              <a:rPr lang="es-ES" altLang="ja-JP" dirty="0" smtClean="0">
                <a:solidFill>
                  <a:schemeClr val="bg1"/>
                </a:solidFill>
                <a:latin typeface="Courier New" pitchFamily="49" charset="0"/>
                <a:ea typeface="ＭＳ ゴシック" pitchFamily="49" charset="-128"/>
                <a:cs typeface="Courier New" pitchFamily="49" charset="0"/>
              </a:rPr>
              <a:t>4^2</a:t>
            </a:r>
            <a:endParaRPr lang="es-E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s-ES" altLang="ja-JP" dirty="0">
                <a:solidFill>
                  <a:schemeClr val="bg1"/>
                </a:solidFill>
                <a:latin typeface="Courier New" pitchFamily="49" charset="0"/>
                <a:ea typeface="ＭＳ ゴシック" pitchFamily="49" charset="-128"/>
                <a:cs typeface="Courier New" pitchFamily="49" charset="0"/>
              </a:rPr>
              <a:t>[1] </a:t>
            </a:r>
            <a:r>
              <a:rPr lang="en-US" altLang="ja-JP" dirty="0">
                <a:solidFill>
                  <a:schemeClr val="bg1"/>
                </a:solidFill>
                <a:latin typeface="Courier New" pitchFamily="49" charset="0"/>
                <a:ea typeface="ＭＳ ゴシック" pitchFamily="49" charset="-128"/>
                <a:cs typeface="Courier New" pitchFamily="49" charset="0"/>
              </a:rPr>
              <a:t>16</a:t>
            </a:r>
            <a:endParaRPr lang="es-ES" altLang="ja-JP" dirty="0" smtClean="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s-ES" altLang="ja-JP" dirty="0" smtClean="0">
                <a:solidFill>
                  <a:schemeClr val="accent1"/>
                </a:solidFill>
                <a:latin typeface="Courier New" pitchFamily="49" charset="0"/>
                <a:ea typeface="ＭＳ ゴシック" pitchFamily="49" charset="-128"/>
                <a:cs typeface="Courier New" pitchFamily="49" charset="0"/>
              </a:rPr>
              <a:t>&gt;</a:t>
            </a:r>
            <a:r>
              <a:rPr lang="es-ES" altLang="ja-JP" dirty="0" smtClean="0">
                <a:solidFill>
                  <a:schemeClr val="bg1"/>
                </a:solidFill>
                <a:latin typeface="Courier New" pitchFamily="49" charset="0"/>
                <a:ea typeface="ＭＳ ゴシック" pitchFamily="49" charset="-128"/>
                <a:cs typeface="Courier New" pitchFamily="49" charset="0"/>
              </a:rPr>
              <a:t> </a:t>
            </a:r>
            <a:r>
              <a:rPr lang="es-ES" altLang="ja-JP" dirty="0">
                <a:solidFill>
                  <a:schemeClr val="bg1"/>
                </a:solidFill>
                <a:latin typeface="Courier New" pitchFamily="49" charset="0"/>
                <a:ea typeface="ＭＳ ゴシック" pitchFamily="49" charset="-128"/>
                <a:cs typeface="Courier New" pitchFamily="49" charset="0"/>
              </a:rPr>
              <a:t>y &lt;- x * 2</a:t>
            </a:r>
          </a:p>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a:t>
            </a:r>
            <a:r>
              <a:rPr lang="es-ES" altLang="ja-JP" dirty="0">
                <a:solidFill>
                  <a:schemeClr val="bg1"/>
                </a:solidFill>
                <a:latin typeface="Courier New" pitchFamily="49" charset="0"/>
                <a:ea typeface="ＭＳ ゴシック" pitchFamily="49" charset="-128"/>
                <a:cs typeface="Courier New" pitchFamily="49" charset="0"/>
              </a:rPr>
              <a:t> y</a:t>
            </a:r>
          </a:p>
          <a:p>
            <a:pPr marL="0" indent="0" defTabSz="533307">
              <a:spcBef>
                <a:spcPct val="0"/>
              </a:spcBef>
              <a:buNone/>
              <a:tabLst>
                <a:tab pos="533307" algn="r"/>
                <a:tab pos="914240" algn="l"/>
              </a:tabLst>
              <a:defRPr/>
            </a:pPr>
            <a:r>
              <a:rPr lang="es-ES" altLang="ja-JP" dirty="0">
                <a:solidFill>
                  <a:schemeClr val="bg1"/>
                </a:solidFill>
                <a:latin typeface="Courier New" pitchFamily="49" charset="0"/>
                <a:ea typeface="ＭＳ ゴシック" pitchFamily="49" charset="-128"/>
                <a:cs typeface="Courier New" pitchFamily="49" charset="0"/>
              </a:rPr>
              <a:t>[1] 1402</a:t>
            </a:r>
            <a:endParaRPr lang="en-US" altLang="ja-JP" dirty="0">
              <a:solidFill>
                <a:schemeClr val="bg1"/>
              </a:solidFill>
              <a:latin typeface="Courier New" pitchFamily="49" charset="0"/>
              <a:ea typeface="ＭＳ ゴシック" pitchFamily="49" charset="-128"/>
              <a:cs typeface="Courier New" pitchFamily="49" charset="0"/>
            </a:endParaRPr>
          </a:p>
        </p:txBody>
      </p:sp>
    </p:spTree>
    <p:extLst>
      <p:ext uri="{BB962C8B-B14F-4D97-AF65-F5344CB8AC3E}">
        <p14:creationId xmlns:p14="http://schemas.microsoft.com/office/powerpoint/2010/main" val="414739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t>
            </a:r>
            <a:r>
              <a:rPr lang="ja-JP" altLang="en-US" dirty="0"/>
              <a:t>の基本操作</a:t>
            </a:r>
            <a:r>
              <a:rPr lang="ja-JP" altLang="en-US" dirty="0" smtClean="0"/>
              <a:t>－関数</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様々な処理が関数として提供されている</a:t>
            </a:r>
            <a:endParaRPr lang="en-US" altLang="ja-JP" dirty="0" smtClean="0"/>
          </a:p>
          <a:p>
            <a:r>
              <a:rPr lang="ja-JP" altLang="en-US" dirty="0" smtClean="0"/>
              <a:t>「</a:t>
            </a:r>
            <a:r>
              <a:rPr lang="ja-JP" altLang="en-US" i="1" dirty="0" smtClean="0"/>
              <a:t>関数名</a:t>
            </a:r>
            <a:r>
              <a:rPr lang="en-US" altLang="ja-JP" dirty="0" smtClean="0"/>
              <a:t>(</a:t>
            </a:r>
            <a:r>
              <a:rPr lang="ja-JP" altLang="en-US" i="1" dirty="0"/>
              <a:t>引数</a:t>
            </a:r>
            <a:r>
              <a:rPr lang="en-US" altLang="ja-JP" dirty="0" smtClean="0"/>
              <a:t>)</a:t>
            </a:r>
            <a:r>
              <a:rPr lang="ja-JP" altLang="en-US" dirty="0" smtClean="0"/>
              <a:t>」によって関数は実行可能</a:t>
            </a:r>
            <a:endParaRPr lang="en-US" altLang="ja-JP" dirty="0" smtClean="0"/>
          </a:p>
          <a:p>
            <a:r>
              <a:rPr lang="zh-CN" altLang="en-US" dirty="0" smtClean="0"/>
              <a:t>数学基本関数</a:t>
            </a:r>
            <a:r>
              <a:rPr lang="en-US" altLang="zh-CN" dirty="0" smtClean="0"/>
              <a:t>,</a:t>
            </a:r>
            <a:r>
              <a:rPr lang="zh-TW" altLang="en-US" dirty="0"/>
              <a:t>統計基本</a:t>
            </a:r>
            <a:r>
              <a:rPr lang="zh-TW" altLang="en-US" dirty="0" smtClean="0"/>
              <a:t>関数</a:t>
            </a:r>
            <a:r>
              <a:rPr lang="ja-JP" altLang="en-US" dirty="0" smtClean="0"/>
              <a:t>が標準搭載</a:t>
            </a:r>
            <a:endParaRPr lang="en-US" altLang="zh-CN" dirty="0" smtClean="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15</a:t>
            </a:fld>
            <a:endParaRPr lang="ja-JP" altLang="en-US" dirty="0"/>
          </a:p>
        </p:txBody>
      </p:sp>
      <p:sp>
        <p:nvSpPr>
          <p:cNvPr id="6"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sqrt</a:t>
            </a:r>
            <a:r>
              <a:rPr lang="en-US" altLang="ja-JP" dirty="0">
                <a:solidFill>
                  <a:schemeClr val="bg1"/>
                </a:solidFill>
                <a:latin typeface="Courier New" pitchFamily="49" charset="0"/>
                <a:ea typeface="ＭＳ ゴシック" pitchFamily="49" charset="-128"/>
                <a:cs typeface="Courier New" pitchFamily="49" charset="0"/>
              </a:rPr>
              <a:t>(4)</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a:t>
            </a:r>
            <a:r>
              <a:rPr lang="en-US" altLang="ja-JP" dirty="0" smtClean="0">
                <a:solidFill>
                  <a:schemeClr val="bg1"/>
                </a:solidFill>
                <a:latin typeface="Courier New" pitchFamily="49" charset="0"/>
                <a:ea typeface="ＭＳ ゴシック" pitchFamily="49" charset="-128"/>
                <a:cs typeface="Courier New" pitchFamily="49" charset="0"/>
              </a:rPr>
              <a:t>2</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log(10)</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2.302585</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cos(pi/3)</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a:t>
            </a:r>
            <a:r>
              <a:rPr lang="en-US" altLang="ja-JP" dirty="0" smtClean="0">
                <a:solidFill>
                  <a:schemeClr val="bg1"/>
                </a:solidFill>
                <a:latin typeface="Courier New" pitchFamily="49" charset="0"/>
                <a:ea typeface="ＭＳ ゴシック" pitchFamily="49" charset="-128"/>
                <a:cs typeface="Courier New" pitchFamily="49" charset="0"/>
              </a:rPr>
              <a:t>0.5</a:t>
            </a:r>
            <a:endParaRPr lang="en-US" altLang="ja-JP" dirty="0">
              <a:solidFill>
                <a:schemeClr val="bg1"/>
              </a:solidFill>
              <a:latin typeface="Courier New" pitchFamily="49" charset="0"/>
              <a:ea typeface="ＭＳ ゴシック" pitchFamily="49" charset="-128"/>
              <a:cs typeface="Courier New" pitchFamily="49" charset="0"/>
            </a:endParaRPr>
          </a:p>
        </p:txBody>
      </p:sp>
      <p:pic>
        <p:nvPicPr>
          <p:cNvPr id="1026" name="Picture 2" descr="C:\Users\miogawa\Documents\FY17_PaaS\iniciative\Analytics\MachineLearning\Meetup\sskansuu6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701" y="3595948"/>
            <a:ext cx="2763982" cy="1967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23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R</a:t>
            </a:r>
            <a:r>
              <a:rPr lang="ja-JP" altLang="en-US" dirty="0" smtClean="0"/>
              <a:t>のデータ構造－ベクトル</a:t>
            </a:r>
            <a:endParaRPr kumimoji="1" lang="ja-JP" altLang="en-US" dirty="0"/>
          </a:p>
        </p:txBody>
      </p:sp>
      <p:sp>
        <p:nvSpPr>
          <p:cNvPr id="3" name="コンテンツ プレースホルダー 2"/>
          <p:cNvSpPr>
            <a:spLocks noGrp="1"/>
          </p:cNvSpPr>
          <p:nvPr>
            <p:ph idx="1"/>
          </p:nvPr>
        </p:nvSpPr>
        <p:spPr/>
        <p:txBody>
          <a:bodyPr/>
          <a:lstStyle/>
          <a:p>
            <a:r>
              <a:rPr lang="ja-JP" altLang="en-US" dirty="0"/>
              <a:t>同じ型の</a:t>
            </a:r>
            <a:r>
              <a:rPr lang="ja-JP" altLang="en-US" dirty="0" smtClean="0"/>
              <a:t>データをベクトルとして複数扱うことが可能</a:t>
            </a:r>
            <a:endParaRPr lang="en-US" altLang="ja-JP" dirty="0" smtClean="0"/>
          </a:p>
          <a:p>
            <a:r>
              <a:rPr kumimoji="1" lang="ja-JP" altLang="en-US" dirty="0" smtClean="0"/>
              <a:t>「</a:t>
            </a:r>
            <a:r>
              <a:rPr kumimoji="1" lang="en-US" altLang="ja-JP" dirty="0" smtClean="0"/>
              <a:t>c(</a:t>
            </a:r>
            <a:r>
              <a:rPr kumimoji="1" lang="ja-JP" altLang="en-US" i="1" dirty="0" smtClean="0"/>
              <a:t>要素</a:t>
            </a:r>
            <a:r>
              <a:rPr kumimoji="1" lang="en-US" altLang="ja-JP" i="1" dirty="0" smtClean="0"/>
              <a:t>1</a:t>
            </a:r>
            <a:r>
              <a:rPr kumimoji="1" lang="en-US" altLang="ja-JP" dirty="0" smtClean="0"/>
              <a:t>,</a:t>
            </a:r>
            <a:r>
              <a:rPr lang="ja-JP" altLang="en-US" i="1" dirty="0" smtClean="0"/>
              <a:t>要素</a:t>
            </a:r>
            <a:r>
              <a:rPr lang="en-US" altLang="ja-JP" i="1" dirty="0" smtClean="0"/>
              <a:t>2,</a:t>
            </a:r>
            <a:r>
              <a:rPr lang="ja-JP" altLang="en-US" i="1" dirty="0" smtClean="0"/>
              <a:t>要素</a:t>
            </a:r>
            <a:r>
              <a:rPr lang="en-US" altLang="ja-JP" i="1" dirty="0" smtClean="0"/>
              <a:t>3</a:t>
            </a:r>
            <a:r>
              <a:rPr lang="ja-JP" altLang="en-US" i="1" dirty="0" smtClean="0"/>
              <a:t>・・・</a:t>
            </a:r>
            <a:r>
              <a:rPr kumimoji="1" lang="en-US" altLang="ja-JP" dirty="0" smtClean="0"/>
              <a:t>)</a:t>
            </a:r>
            <a:r>
              <a:rPr kumimoji="1" lang="ja-JP" altLang="en-US" dirty="0" smtClean="0"/>
              <a:t>」として定義可能</a:t>
            </a:r>
            <a:endParaRPr kumimoji="1" lang="en-US" altLang="ja-JP" dirty="0" smtClean="0"/>
          </a:p>
          <a:p>
            <a:r>
              <a:rPr lang="ja-JP" altLang="en-US" dirty="0"/>
              <a:t>規則性</a:t>
            </a:r>
            <a:r>
              <a:rPr lang="ja-JP" altLang="en-US" dirty="0" smtClean="0"/>
              <a:t>のあるベクトルも作成可能</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16</a:t>
            </a:fld>
            <a:endParaRPr lang="ja-JP" altLang="en-US" dirty="0"/>
          </a:p>
        </p:txBody>
      </p:sp>
      <p:sp>
        <p:nvSpPr>
          <p:cNvPr id="6"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v &lt;- c(1,2,3)</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v</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1 2 3</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length(v)</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a:t>
            </a:r>
            <a:r>
              <a:rPr lang="en-US" altLang="ja-JP" dirty="0" smtClean="0">
                <a:solidFill>
                  <a:schemeClr val="bg1"/>
                </a:solidFill>
                <a:latin typeface="Courier New" pitchFamily="49" charset="0"/>
                <a:ea typeface="ＭＳ ゴシック" pitchFamily="49" charset="-128"/>
                <a:cs typeface="Courier New" pitchFamily="49" charset="0"/>
              </a:rPr>
              <a:t>3</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c(1:6)</a:t>
            </a:r>
            <a:endParaRPr lang="en-U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1 2 3 4 5 6</a:t>
            </a:r>
          </a:p>
        </p:txBody>
      </p:sp>
    </p:spTree>
    <p:extLst>
      <p:ext uri="{BB962C8B-B14F-4D97-AF65-F5344CB8AC3E}">
        <p14:creationId xmlns:p14="http://schemas.microsoft.com/office/powerpoint/2010/main" val="297508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t>
            </a:r>
            <a:r>
              <a:rPr lang="ja-JP" altLang="en-US" dirty="0"/>
              <a:t>のデータ構造</a:t>
            </a:r>
            <a:r>
              <a:rPr lang="ja-JP" altLang="en-US" dirty="0" smtClean="0"/>
              <a:t>－データフレーム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数値ベクトルや</a:t>
            </a:r>
            <a:r>
              <a:rPr lang="ja-JP" altLang="en-US" dirty="0"/>
              <a:t>文字</a:t>
            </a:r>
            <a:r>
              <a:rPr lang="ja-JP" altLang="en-US" dirty="0" smtClean="0"/>
              <a:t>ベクトルなどの</a:t>
            </a:r>
            <a:r>
              <a:rPr lang="ja-JP" altLang="en-US" dirty="0"/>
              <a:t>異なる</a:t>
            </a:r>
            <a:r>
              <a:rPr lang="ja-JP" altLang="en-US" dirty="0" smtClean="0"/>
              <a:t>型をまとめることが可能</a:t>
            </a:r>
            <a:endParaRPr lang="en-US" altLang="ja-JP" dirty="0" smtClean="0"/>
          </a:p>
          <a:p>
            <a:r>
              <a:rPr lang="ja-JP" altLang="en-US" dirty="0"/>
              <a:t>外見は行列と同じ </a:t>
            </a:r>
            <a:r>
              <a:rPr lang="en-US" altLang="ja-JP" dirty="0"/>
              <a:t>2 </a:t>
            </a:r>
            <a:r>
              <a:rPr lang="ja-JP" altLang="en-US" dirty="0"/>
              <a:t>次元</a:t>
            </a:r>
            <a:r>
              <a:rPr lang="ja-JP" altLang="en-US" dirty="0" smtClean="0"/>
              <a:t>配列であり、</a:t>
            </a:r>
            <a:r>
              <a:rPr lang="ja-JP" altLang="en-US" dirty="0"/>
              <a:t>各行・列はラベルを必ず</a:t>
            </a:r>
            <a:r>
              <a:rPr lang="ja-JP" altLang="en-US" dirty="0" smtClean="0"/>
              <a:t>持つ</a:t>
            </a:r>
            <a:endParaRPr lang="en-US" altLang="ja-JP" dirty="0" smtClean="0"/>
          </a:p>
          <a:p>
            <a:r>
              <a:rPr kumimoji="1" lang="ja-JP" altLang="en-US" dirty="0" smtClean="0"/>
              <a:t>各行・列に対して様々なアクセスや処理が可能</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17</a:t>
            </a:fld>
            <a:endParaRPr lang="ja-JP" altLang="en-US" dirty="0"/>
          </a:p>
        </p:txBody>
      </p:sp>
      <p:sp>
        <p:nvSpPr>
          <p:cNvPr id="6"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df</a:t>
            </a:r>
            <a:r>
              <a:rPr lang="en-US" altLang="ja-JP" dirty="0">
                <a:solidFill>
                  <a:schemeClr val="bg1"/>
                </a:solidFill>
                <a:latin typeface="Courier New" pitchFamily="49" charset="0"/>
                <a:ea typeface="ＭＳ ゴシック" pitchFamily="49" charset="-128"/>
                <a:cs typeface="Courier New" pitchFamily="49" charset="0"/>
              </a:rPr>
              <a:t> &lt;- data.frame(ID = c(1:3) , </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a:t>
            </a:r>
            <a:r>
              <a:rPr lang="en-US" altLang="ja-JP" dirty="0">
                <a:solidFill>
                  <a:schemeClr val="bg1"/>
                </a:solidFill>
                <a:latin typeface="Courier New" pitchFamily="49" charset="0"/>
                <a:ea typeface="ＭＳ ゴシック" pitchFamily="49" charset="-128"/>
                <a:cs typeface="Courier New" pitchFamily="49" charset="0"/>
              </a:rPr>
              <a:t> Name = c("</a:t>
            </a:r>
            <a:r>
              <a:rPr lang="ja-JP" altLang="en-US" dirty="0">
                <a:solidFill>
                  <a:schemeClr val="bg1"/>
                </a:solidFill>
                <a:latin typeface="Courier New" pitchFamily="49" charset="0"/>
                <a:ea typeface="ＭＳ ゴシック" pitchFamily="49" charset="-128"/>
                <a:cs typeface="Courier New" pitchFamily="49" charset="0"/>
              </a:rPr>
              <a:t>小川</a:t>
            </a:r>
            <a:r>
              <a:rPr lang="en-US" altLang="ja-JP" dirty="0">
                <a:solidFill>
                  <a:schemeClr val="bg1"/>
                </a:solidFill>
                <a:latin typeface="Courier New" pitchFamily="49" charset="0"/>
                <a:ea typeface="ＭＳ ゴシック" pitchFamily="49" charset="-128"/>
                <a:cs typeface="Courier New" pitchFamily="49" charset="0"/>
              </a:rPr>
              <a:t>","</a:t>
            </a:r>
            <a:r>
              <a:rPr lang="ja-JP" altLang="en-US" dirty="0">
                <a:solidFill>
                  <a:schemeClr val="bg1"/>
                </a:solidFill>
                <a:latin typeface="Courier New" pitchFamily="49" charset="0"/>
                <a:ea typeface="ＭＳ ゴシック" pitchFamily="49" charset="-128"/>
                <a:cs typeface="Courier New" pitchFamily="49" charset="0"/>
              </a:rPr>
              <a:t>中嶋</a:t>
            </a:r>
            <a:r>
              <a:rPr lang="en-US" altLang="ja-JP" dirty="0">
                <a:solidFill>
                  <a:schemeClr val="bg1"/>
                </a:solidFill>
                <a:latin typeface="Courier New" pitchFamily="49" charset="0"/>
                <a:ea typeface="ＭＳ ゴシック" pitchFamily="49" charset="-128"/>
                <a:cs typeface="Courier New" pitchFamily="49" charset="0"/>
              </a:rPr>
              <a:t>","</a:t>
            </a:r>
            <a:r>
              <a:rPr lang="ja-JP" altLang="en-US" dirty="0">
                <a:solidFill>
                  <a:schemeClr val="bg1"/>
                </a:solidFill>
                <a:latin typeface="Courier New" pitchFamily="49" charset="0"/>
                <a:ea typeface="ＭＳ ゴシック" pitchFamily="49" charset="-128"/>
                <a:cs typeface="Courier New" pitchFamily="49" charset="0"/>
              </a:rPr>
              <a:t>竹爪</a:t>
            </a:r>
            <a:r>
              <a:rPr lang="en-US" altLang="ja-JP" dirty="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df</a:t>
            </a:r>
            <a:endParaRPr lang="en-U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  ID Name</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1  1 </a:t>
            </a:r>
            <a:r>
              <a:rPr lang="ja-JP" altLang="en-US" dirty="0">
                <a:solidFill>
                  <a:schemeClr val="bg1"/>
                </a:solidFill>
                <a:latin typeface="Courier New" pitchFamily="49" charset="0"/>
                <a:ea typeface="ＭＳ ゴシック" pitchFamily="49" charset="-128"/>
                <a:cs typeface="Courier New" pitchFamily="49" charset="0"/>
              </a:rPr>
              <a:t>小川</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2  2 </a:t>
            </a:r>
            <a:r>
              <a:rPr lang="ja-JP" altLang="en-US" dirty="0">
                <a:solidFill>
                  <a:schemeClr val="bg1"/>
                </a:solidFill>
                <a:latin typeface="Courier New" pitchFamily="49" charset="0"/>
                <a:ea typeface="ＭＳ ゴシック" pitchFamily="49" charset="-128"/>
                <a:cs typeface="Courier New" pitchFamily="49" charset="0"/>
              </a:rPr>
              <a:t>中嶋</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3  3 </a:t>
            </a:r>
            <a:r>
              <a:rPr lang="ja-JP" altLang="en-US" dirty="0">
                <a:solidFill>
                  <a:schemeClr val="bg1"/>
                </a:solidFill>
                <a:latin typeface="Courier New" pitchFamily="49" charset="0"/>
                <a:ea typeface="ＭＳ ゴシック" pitchFamily="49" charset="-128"/>
                <a:cs typeface="Courier New" pitchFamily="49" charset="0"/>
              </a:rPr>
              <a:t>竹爪</a:t>
            </a:r>
            <a:endParaRPr lang="en-US" altLang="ja-JP" dirty="0">
              <a:solidFill>
                <a:schemeClr val="bg1"/>
              </a:solidFill>
              <a:latin typeface="Courier New" pitchFamily="49" charset="0"/>
              <a:ea typeface="ＭＳ ゴシック" pitchFamily="49" charset="-128"/>
              <a:cs typeface="Courier New" pitchFamily="49" charset="0"/>
            </a:endParaRPr>
          </a:p>
        </p:txBody>
      </p:sp>
    </p:spTree>
    <p:extLst>
      <p:ext uri="{BB962C8B-B14F-4D97-AF65-F5344CB8AC3E}">
        <p14:creationId xmlns:p14="http://schemas.microsoft.com/office/powerpoint/2010/main" val="323576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t>
            </a:r>
            <a:r>
              <a:rPr lang="ja-JP" altLang="en-US" dirty="0"/>
              <a:t>のデータ構造</a:t>
            </a:r>
            <a:r>
              <a:rPr lang="ja-JP" altLang="en-US" dirty="0" smtClean="0"/>
              <a:t>－データフレームの操作</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行と列からデータフレーム内のデータを抽出可能</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18</a:t>
            </a:fld>
            <a:endParaRPr lang="ja-JP" altLang="en-US" dirty="0"/>
          </a:p>
        </p:txBody>
      </p:sp>
      <p:sp>
        <p:nvSpPr>
          <p:cNvPr id="6" name="コンテンツ プレースホルダ 5"/>
          <p:cNvSpPr txBox="1">
            <a:spLocks/>
          </p:cNvSpPr>
          <p:nvPr/>
        </p:nvSpPr>
        <p:spPr>
          <a:xfrm>
            <a:off x="531813" y="1993900"/>
            <a:ext cx="11125200" cy="394970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df$ID</a:t>
            </a:r>
            <a:endParaRPr lang="en-U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1 2 3</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df</a:t>
            </a:r>
            <a:r>
              <a:rPr lang="en-US" altLang="ja-JP" dirty="0">
                <a:solidFill>
                  <a:schemeClr val="bg1"/>
                </a:solidFill>
                <a:latin typeface="Courier New" pitchFamily="49" charset="0"/>
                <a:ea typeface="ＭＳ ゴシック" pitchFamily="49" charset="-128"/>
                <a:cs typeface="Courier New" pitchFamily="49" charset="0"/>
              </a:rPr>
              <a:t>[1,]</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  ID Name</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1  1 </a:t>
            </a:r>
            <a:r>
              <a:rPr lang="ja-JP" altLang="en-US" dirty="0">
                <a:solidFill>
                  <a:schemeClr val="bg1"/>
                </a:solidFill>
                <a:latin typeface="Courier New" pitchFamily="49" charset="0"/>
                <a:ea typeface="ＭＳ ゴシック" pitchFamily="49" charset="-128"/>
                <a:cs typeface="Courier New" pitchFamily="49" charset="0"/>
              </a:rPr>
              <a:t>小川</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df</a:t>
            </a:r>
            <a:r>
              <a:rPr lang="en-US" altLang="ja-JP" dirty="0">
                <a:solidFill>
                  <a:schemeClr val="bg1"/>
                </a:solidFill>
                <a:latin typeface="Courier New" pitchFamily="49" charset="0"/>
                <a:ea typeface="ＭＳ ゴシック" pitchFamily="49" charset="-128"/>
                <a:cs typeface="Courier New" pitchFamily="49" charset="0"/>
              </a:rPr>
              <a:t>[,2]</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a:t>
            </a:r>
            <a:r>
              <a:rPr lang="ja-JP" altLang="en-US" dirty="0">
                <a:solidFill>
                  <a:schemeClr val="bg1"/>
                </a:solidFill>
                <a:latin typeface="Courier New" pitchFamily="49" charset="0"/>
                <a:ea typeface="ＭＳ ゴシック" pitchFamily="49" charset="-128"/>
                <a:cs typeface="Courier New" pitchFamily="49" charset="0"/>
              </a:rPr>
              <a:t>小川 中嶋 竹爪</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Levels: </a:t>
            </a:r>
            <a:r>
              <a:rPr lang="ja-JP" altLang="en-US" dirty="0">
                <a:solidFill>
                  <a:schemeClr val="bg1"/>
                </a:solidFill>
                <a:latin typeface="Courier New" pitchFamily="49" charset="0"/>
                <a:ea typeface="ＭＳ ゴシック" pitchFamily="49" charset="-128"/>
                <a:cs typeface="Courier New" pitchFamily="49" charset="0"/>
              </a:rPr>
              <a:t>小川 竹爪 中嶋</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df</a:t>
            </a:r>
            <a:r>
              <a:rPr lang="en-US" altLang="ja-JP" dirty="0">
                <a:solidFill>
                  <a:schemeClr val="bg1"/>
                </a:solidFill>
                <a:latin typeface="Courier New" pitchFamily="49" charset="0"/>
                <a:ea typeface="ＭＳ ゴシック" pitchFamily="49" charset="-128"/>
                <a:cs typeface="Courier New" pitchFamily="49" charset="0"/>
              </a:rPr>
              <a:t>[1,-2]</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1</a:t>
            </a:r>
          </a:p>
        </p:txBody>
      </p:sp>
    </p:spTree>
    <p:extLst>
      <p:ext uri="{BB962C8B-B14F-4D97-AF65-F5344CB8AC3E}">
        <p14:creationId xmlns:p14="http://schemas.microsoft.com/office/powerpoint/2010/main" val="78475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R</a:t>
            </a:r>
            <a:r>
              <a:rPr lang="ja-JP" altLang="en-US" dirty="0"/>
              <a:t>に</a:t>
            </a:r>
            <a:r>
              <a:rPr lang="en-US" altLang="ja-JP" dirty="0"/>
              <a:t>csv</a:t>
            </a:r>
            <a:r>
              <a:rPr lang="ja-JP" altLang="en-US" dirty="0"/>
              <a:t>ファイルを</a:t>
            </a:r>
            <a:r>
              <a:rPr lang="ja-JP" altLang="en-US" dirty="0" smtClean="0"/>
              <a:t>読み込む</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19</a:t>
            </a:fld>
            <a:endParaRPr lang="ja-JP" altLang="en-US" dirty="0"/>
          </a:p>
        </p:txBody>
      </p:sp>
    </p:spTree>
    <p:extLst>
      <p:ext uri="{BB962C8B-B14F-4D97-AF65-F5344CB8AC3E}">
        <p14:creationId xmlns:p14="http://schemas.microsoft.com/office/powerpoint/2010/main" val="18355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idx="1"/>
          </p:nvPr>
        </p:nvSpPr>
        <p:spPr>
          <a:xfrm>
            <a:off x="531151" y="2824267"/>
            <a:ext cx="11126522" cy="3119333"/>
          </a:xfrm>
        </p:spPr>
        <p:txBody>
          <a:bodyPr/>
          <a:lstStyle/>
          <a:p>
            <a:r>
              <a:rPr kumimoji="1" lang="en-US" altLang="ja-JP" dirty="0" err="1" smtClean="0"/>
              <a:t>Qiita</a:t>
            </a:r>
            <a:r>
              <a:rPr kumimoji="1" lang="ja-JP" altLang="en-US" dirty="0" smtClean="0"/>
              <a:t>にオラクルクラウド機械学習手順書も上げてます</a:t>
            </a:r>
            <a:r>
              <a:rPr kumimoji="1" lang="en-US" altLang="ja-JP" dirty="0" smtClean="0"/>
              <a:t>!</a:t>
            </a:r>
            <a:r>
              <a:rPr kumimoji="1" lang="ja-JP" altLang="en-US" dirty="0" smtClean="0"/>
              <a:t>　</a:t>
            </a:r>
            <a:endParaRPr kumimoji="1" lang="en-US" altLang="ja-JP" dirty="0" smtClean="0"/>
          </a:p>
          <a:p>
            <a:pPr lvl="1"/>
            <a:r>
              <a:rPr kumimoji="1" lang="ja-JP" altLang="en-US" dirty="0" smtClean="0"/>
              <a:t>アカウント名「</a:t>
            </a:r>
            <a:r>
              <a:rPr kumimoji="1" lang="en-US" altLang="ja-JP" dirty="0" err="1" smtClean="0"/>
              <a:t>ogamiki</a:t>
            </a:r>
            <a:r>
              <a:rPr kumimoji="1" lang="ja-JP" altLang="en-US" dirty="0" smtClean="0"/>
              <a:t>」</a:t>
            </a:r>
            <a:endParaRPr kumimoji="1" lang="en-US" altLang="ja-JP" dirty="0" smtClean="0"/>
          </a:p>
          <a:p>
            <a:r>
              <a:rPr lang="en-US" altLang="ja-JP" dirty="0"/>
              <a:t>Oracle Database Cloud Service</a:t>
            </a:r>
            <a:r>
              <a:rPr lang="ja-JP" altLang="en-US" dirty="0"/>
              <a:t>上で機械学習環境を構築して</a:t>
            </a:r>
            <a:r>
              <a:rPr lang="ja-JP" altLang="en-US" dirty="0" smtClean="0"/>
              <a:t>みた</a:t>
            </a:r>
            <a:endParaRPr lang="en-US" altLang="ja-JP" dirty="0" smtClean="0"/>
          </a:p>
          <a:p>
            <a:pPr lvl="1"/>
            <a:r>
              <a:rPr lang="en-US" altLang="ja-JP" dirty="0" smtClean="0">
                <a:hlinkClick r:id="rId2"/>
              </a:rPr>
              <a:t>http</a:t>
            </a:r>
            <a:r>
              <a:rPr lang="en-US" altLang="ja-JP" dirty="0">
                <a:hlinkClick r:id="rId2"/>
              </a:rPr>
              <a:t>://</a:t>
            </a:r>
            <a:r>
              <a:rPr lang="en-US" altLang="ja-JP" dirty="0" smtClean="0">
                <a:hlinkClick r:id="rId2"/>
              </a:rPr>
              <a:t>qiita.com/ogamiki/items/130b40a8ea72fddc432d</a:t>
            </a:r>
            <a:endParaRPr lang="en-US" altLang="ja-JP" dirty="0" smtClean="0"/>
          </a:p>
          <a:p>
            <a:r>
              <a:rPr lang="en-US" altLang="ja-JP" dirty="0" smtClean="0"/>
              <a:t>Oracle </a:t>
            </a:r>
            <a:r>
              <a:rPr lang="en-US" altLang="ja-JP" dirty="0"/>
              <a:t>Database Cloud Service</a:t>
            </a:r>
            <a:r>
              <a:rPr lang="ja-JP" altLang="en-US" dirty="0"/>
              <a:t>上で機械学習を試して</a:t>
            </a:r>
            <a:r>
              <a:rPr lang="ja-JP" altLang="en-US" dirty="0" smtClean="0"/>
              <a:t>みた</a:t>
            </a:r>
            <a:endParaRPr lang="en-US" altLang="ja-JP" dirty="0" smtClean="0"/>
          </a:p>
          <a:p>
            <a:pPr lvl="1"/>
            <a:r>
              <a:rPr lang="en-US" altLang="ja-JP" dirty="0">
                <a:hlinkClick r:id="rId3"/>
              </a:rPr>
              <a:t>http://</a:t>
            </a:r>
            <a:r>
              <a:rPr lang="en-US" altLang="ja-JP" dirty="0" smtClean="0">
                <a:hlinkClick r:id="rId3"/>
              </a:rPr>
              <a:t>qiita.com/ogamiki/items/68a6fe94389668f1db41</a:t>
            </a:r>
            <a:endParaRPr lang="en-US" altLang="ja-JP" dirty="0" smtClean="0"/>
          </a:p>
        </p:txBody>
      </p:sp>
      <p:pic>
        <p:nvPicPr>
          <p:cNvPr id="1026" name="Picture 2" descr="C:\Users\miogawa\Desktop\Sna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53" y="1276971"/>
            <a:ext cx="11058785" cy="1547297"/>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pPr/>
              <a:t>2</a:t>
            </a:fld>
            <a:endParaRPr lang="ja-JP" altLang="en-US" dirty="0"/>
          </a:p>
        </p:txBody>
      </p:sp>
    </p:spTree>
    <p:extLst>
      <p:ext uri="{BB962C8B-B14F-4D97-AF65-F5344CB8AC3E}">
        <p14:creationId xmlns:p14="http://schemas.microsoft.com/office/powerpoint/2010/main" val="159840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今日の</a:t>
            </a:r>
            <a:r>
              <a:rPr kumimoji="1" lang="en-US" altLang="ja-JP" dirty="0" smtClean="0"/>
              <a:t>csv</a:t>
            </a:r>
            <a:r>
              <a:rPr kumimoji="1" lang="ja-JP" altLang="en-US" dirty="0" smtClean="0"/>
              <a:t>をダウンロード</a:t>
            </a:r>
            <a:r>
              <a:rPr lang="ja-JP" altLang="en-US" dirty="0"/>
              <a:t>！</a:t>
            </a:r>
            <a:endParaRPr kumimoji="1" lang="ja-JP" altLang="en-US" dirty="0"/>
          </a:p>
        </p:txBody>
      </p:sp>
      <p:sp>
        <p:nvSpPr>
          <p:cNvPr id="3" name="コンテンツ プレースホルダー 2"/>
          <p:cNvSpPr>
            <a:spLocks noGrp="1"/>
          </p:cNvSpPr>
          <p:nvPr>
            <p:ph idx="1"/>
          </p:nvPr>
        </p:nvSpPr>
        <p:spPr/>
        <p:txBody>
          <a:bodyPr/>
          <a:lstStyle/>
          <a:p>
            <a:pPr lvl="1"/>
            <a:r>
              <a:rPr lang="en-US" altLang="ja-JP" sz="3600" dirty="0">
                <a:hlinkClick r:id="rId3"/>
              </a:rPr>
              <a:t>https://</a:t>
            </a:r>
            <a:r>
              <a:rPr lang="en-US" altLang="ja-JP" sz="3600" dirty="0" smtClean="0">
                <a:hlinkClick r:id="rId3"/>
              </a:rPr>
              <a:t>goo.gl/Bo6KBr</a:t>
            </a:r>
            <a:endParaRPr lang="en-US" altLang="ja-JP" sz="3600" dirty="0" smtClean="0"/>
          </a:p>
          <a:p>
            <a:pPr lvl="1"/>
            <a:r>
              <a:rPr lang="ja-JP" altLang="en-US" dirty="0" smtClean="0"/>
              <a:t>元データ</a:t>
            </a:r>
            <a:r>
              <a:rPr lang="en-US" altLang="ja-JP" dirty="0" smtClean="0"/>
              <a:t>UCI</a:t>
            </a:r>
            <a:r>
              <a:rPr lang="ja-JP" altLang="en-US" dirty="0" smtClean="0"/>
              <a:t> </a:t>
            </a:r>
            <a:r>
              <a:rPr lang="en-US" altLang="ja-JP" dirty="0" smtClean="0"/>
              <a:t>Machine</a:t>
            </a:r>
            <a:r>
              <a:rPr lang="ja-JP" altLang="en-US" dirty="0" smtClean="0"/>
              <a:t> </a:t>
            </a:r>
            <a:r>
              <a:rPr lang="en-US" altLang="ja-JP" dirty="0" smtClean="0"/>
              <a:t>Learning</a:t>
            </a:r>
            <a:r>
              <a:rPr lang="ja-JP" altLang="en-US" dirty="0" smtClean="0"/>
              <a:t> </a:t>
            </a:r>
            <a:r>
              <a:rPr lang="en-US" altLang="ja-JP" dirty="0" smtClean="0"/>
              <a:t>Repository</a:t>
            </a:r>
            <a:r>
              <a:rPr lang="ja-JP" altLang="en-US" dirty="0" smtClean="0"/>
              <a:t> </a:t>
            </a:r>
            <a:r>
              <a:rPr lang="en-US" altLang="ja-JP" dirty="0" smtClean="0"/>
              <a:t>”default </a:t>
            </a:r>
            <a:r>
              <a:rPr lang="en-US" altLang="ja-JP" dirty="0"/>
              <a:t>of credit card clients Data </a:t>
            </a:r>
            <a:r>
              <a:rPr lang="en-US" altLang="ja-JP" dirty="0" smtClean="0"/>
              <a:t>Set”</a:t>
            </a:r>
            <a:r>
              <a:rPr lang="en-US" altLang="ja-JP" dirty="0"/>
              <a:t> </a:t>
            </a:r>
            <a:endParaRPr lang="en-US" altLang="ja-JP" dirty="0" smtClean="0"/>
          </a:p>
          <a:p>
            <a:pPr lvl="2"/>
            <a:r>
              <a:rPr lang="ja-JP" altLang="en-US" dirty="0">
                <a:hlinkClick r:id="rId4"/>
              </a:rPr>
              <a:t>http://archive.ics.uci.edu/ml/datasets/default+of+credit+card+clients</a:t>
            </a:r>
            <a:endParaRPr lang="en-US" altLang="ja-JP" dirty="0" smtClean="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20</a:t>
            </a:fld>
            <a:endParaRPr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2085571503"/>
              </p:ext>
            </p:extLst>
          </p:nvPr>
        </p:nvGraphicFramePr>
        <p:xfrm>
          <a:off x="2373471" y="2826501"/>
          <a:ext cx="7441883" cy="3451540"/>
        </p:xfrm>
        <a:graphic>
          <a:graphicData uri="http://schemas.openxmlformats.org/drawingml/2006/table">
            <a:tbl>
              <a:tblPr firstRow="1" bandRow="1">
                <a:tableStyleId>{5FD0F851-EC5A-4D38-B0AD-8093EC10F338}</a:tableStyleId>
              </a:tblPr>
              <a:tblGrid>
                <a:gridCol w="913130"/>
                <a:gridCol w="1360805"/>
                <a:gridCol w="1638618"/>
                <a:gridCol w="3529330"/>
              </a:tblGrid>
              <a:tr h="338485">
                <a:tc>
                  <a:txBody>
                    <a:bodyPr/>
                    <a:lstStyle/>
                    <a:p>
                      <a:r>
                        <a:rPr kumimoji="1" lang="ja-JP" altLang="en-US" sz="1600" dirty="0" smtClean="0"/>
                        <a:t>列番</a:t>
                      </a:r>
                      <a:endParaRPr kumimoji="1" lang="ja-JP" altLang="en-US" sz="1600" dirty="0"/>
                    </a:p>
                  </a:txBody>
                  <a:tcPr/>
                </a:tc>
                <a:tc>
                  <a:txBody>
                    <a:bodyPr/>
                    <a:lstStyle/>
                    <a:p>
                      <a:r>
                        <a:rPr kumimoji="1" lang="ja-JP" altLang="en-US" sz="1600" dirty="0" smtClean="0"/>
                        <a:t>列名</a:t>
                      </a:r>
                      <a:endParaRPr kumimoji="1" lang="ja-JP" altLang="en-US" sz="1600" dirty="0"/>
                    </a:p>
                  </a:txBody>
                  <a:tcPr/>
                </a:tc>
                <a:tc>
                  <a:txBody>
                    <a:bodyPr/>
                    <a:lstStyle/>
                    <a:p>
                      <a:r>
                        <a:rPr kumimoji="1" lang="ja-JP" altLang="en-US" sz="1600" dirty="0" smtClean="0"/>
                        <a:t>列の内容</a:t>
                      </a:r>
                      <a:endParaRPr kumimoji="1" lang="ja-JP" altLang="en-US" sz="1600" dirty="0"/>
                    </a:p>
                  </a:txBody>
                  <a:tcPr/>
                </a:tc>
                <a:tc>
                  <a:txBody>
                    <a:bodyPr/>
                    <a:lstStyle/>
                    <a:p>
                      <a:r>
                        <a:rPr kumimoji="1" lang="ja-JP" altLang="en-US" sz="1600" dirty="0" smtClean="0"/>
                        <a:t>補足</a:t>
                      </a:r>
                      <a:endParaRPr kumimoji="1" lang="ja-JP" altLang="en-US" sz="1600" dirty="0"/>
                    </a:p>
                  </a:txBody>
                  <a:tcPr/>
                </a:tc>
              </a:tr>
              <a:tr h="345895">
                <a:tc>
                  <a:txBody>
                    <a:bodyPr/>
                    <a:lstStyle/>
                    <a:p>
                      <a:r>
                        <a:rPr kumimoji="1" lang="en-US" altLang="ja-JP" sz="1600" dirty="0" smtClean="0"/>
                        <a:t>X1</a:t>
                      </a:r>
                    </a:p>
                  </a:txBody>
                  <a:tcPr/>
                </a:tc>
                <a:tc>
                  <a:txBody>
                    <a:bodyPr/>
                    <a:lstStyle/>
                    <a:p>
                      <a:r>
                        <a:rPr lang="en-US" altLang="ja-JP" sz="1600" dirty="0" smtClean="0"/>
                        <a:t>LIMIT_BAL</a:t>
                      </a:r>
                      <a:endParaRPr kumimoji="1" lang="ja-JP" altLang="en-US" sz="1600" dirty="0"/>
                    </a:p>
                  </a:txBody>
                  <a:tcPr/>
                </a:tc>
                <a:tc>
                  <a:txBody>
                    <a:bodyPr/>
                    <a:lstStyle/>
                    <a:p>
                      <a:r>
                        <a:rPr lang="ja-JP" altLang="en-US" sz="1600" dirty="0" smtClean="0"/>
                        <a:t>クレジットの上限</a:t>
                      </a:r>
                      <a:endParaRPr kumimoji="1" lang="ja-JP" altLang="en-US" sz="1600" dirty="0"/>
                    </a:p>
                  </a:txBody>
                  <a:tcPr/>
                </a:tc>
                <a:tc>
                  <a:txBody>
                    <a:bodyPr/>
                    <a:lstStyle/>
                    <a:p>
                      <a:endParaRPr kumimoji="1" lang="ja-JP" altLang="en-US" sz="1600" dirty="0"/>
                    </a:p>
                  </a:txBody>
                  <a:tcPr/>
                </a:tc>
              </a:tr>
              <a:tr h="345895">
                <a:tc>
                  <a:txBody>
                    <a:bodyPr/>
                    <a:lstStyle/>
                    <a:p>
                      <a:r>
                        <a:rPr kumimoji="1" lang="en-US" altLang="ja-JP" sz="1600" dirty="0" smtClean="0"/>
                        <a:t>X2</a:t>
                      </a:r>
                      <a:endParaRPr kumimoji="1" lang="ja-JP" altLang="en-US" sz="1600" dirty="0"/>
                    </a:p>
                  </a:txBody>
                  <a:tcPr/>
                </a:tc>
                <a:tc>
                  <a:txBody>
                    <a:bodyPr/>
                    <a:lstStyle/>
                    <a:p>
                      <a:r>
                        <a:rPr lang="en-US" altLang="ja-JP" sz="1600" dirty="0" smtClean="0"/>
                        <a:t>SEX</a:t>
                      </a:r>
                      <a:r>
                        <a:rPr lang="ja-JP" altLang="en-US" sz="1600" dirty="0" smtClean="0"/>
                        <a:t> </a:t>
                      </a:r>
                      <a:endParaRPr kumimoji="1" lang="ja-JP" altLang="en-US" sz="1600" dirty="0"/>
                    </a:p>
                  </a:txBody>
                  <a:tcPr/>
                </a:tc>
                <a:tc>
                  <a:txBody>
                    <a:bodyPr/>
                    <a:lstStyle/>
                    <a:p>
                      <a:r>
                        <a:rPr kumimoji="1" lang="ja-JP" altLang="en-US" sz="1600" dirty="0" smtClean="0"/>
                        <a:t>性別</a:t>
                      </a:r>
                      <a:endParaRPr kumimoji="1" lang="ja-JP" altLang="en-US" sz="1600" dirty="0"/>
                    </a:p>
                  </a:txBody>
                  <a:tcPr/>
                </a:tc>
                <a:tc>
                  <a:txBody>
                    <a:bodyPr/>
                    <a:lstStyle/>
                    <a:p>
                      <a:r>
                        <a:rPr lang="en-US" altLang="ja-JP" sz="1600" dirty="0" smtClean="0"/>
                        <a:t>1 = </a:t>
                      </a:r>
                      <a:r>
                        <a:rPr lang="ja-JP" altLang="en-US" sz="1600" dirty="0" smtClean="0"/>
                        <a:t>男性</a:t>
                      </a:r>
                      <a:r>
                        <a:rPr lang="en-US" altLang="ja-JP" sz="1600" dirty="0" smtClean="0"/>
                        <a:t>; 2 = </a:t>
                      </a:r>
                      <a:r>
                        <a:rPr lang="ja-JP" altLang="en-US" sz="1600" dirty="0" smtClean="0"/>
                        <a:t>女性</a:t>
                      </a:r>
                      <a:endParaRPr kumimoji="1" lang="ja-JP" altLang="en-US" sz="1600" dirty="0"/>
                    </a:p>
                  </a:txBody>
                  <a:tcPr/>
                </a:tc>
              </a:tr>
              <a:tr h="345895">
                <a:tc>
                  <a:txBody>
                    <a:bodyPr/>
                    <a:lstStyle/>
                    <a:p>
                      <a:r>
                        <a:rPr kumimoji="1" lang="en-US" altLang="ja-JP" sz="1600" dirty="0" smtClean="0"/>
                        <a:t>X3</a:t>
                      </a:r>
                      <a:endParaRPr kumimoji="1" lang="ja-JP" altLang="en-US" sz="1600" dirty="0"/>
                    </a:p>
                  </a:txBody>
                  <a:tcPr/>
                </a:tc>
                <a:tc>
                  <a:txBody>
                    <a:bodyPr/>
                    <a:lstStyle/>
                    <a:p>
                      <a:r>
                        <a:rPr kumimoji="1" lang="en-US" altLang="ja-JP" sz="1600" dirty="0" smtClean="0"/>
                        <a:t>EDUCATION</a:t>
                      </a:r>
                      <a:endParaRPr kumimoji="1" lang="ja-JP" altLang="en-US" sz="1600" dirty="0"/>
                    </a:p>
                  </a:txBody>
                  <a:tcPr/>
                </a:tc>
                <a:tc>
                  <a:txBody>
                    <a:bodyPr/>
                    <a:lstStyle/>
                    <a:p>
                      <a:r>
                        <a:rPr kumimoji="1" lang="ja-JP" altLang="en-US" sz="1600" dirty="0" smtClean="0"/>
                        <a:t>学歴</a:t>
                      </a:r>
                      <a:endParaRPr kumimoji="1" lang="ja-JP" altLang="en-US" sz="1600" dirty="0"/>
                    </a:p>
                  </a:txBody>
                  <a:tcPr/>
                </a:tc>
                <a:tc>
                  <a:txBody>
                    <a:bodyPr/>
                    <a:lstStyle/>
                    <a:p>
                      <a:r>
                        <a:rPr lang="en-US" altLang="ja-JP" sz="1600" dirty="0" smtClean="0"/>
                        <a:t>1 = </a:t>
                      </a:r>
                      <a:r>
                        <a:rPr lang="ja-JP" altLang="en-US" sz="1600" dirty="0" smtClean="0"/>
                        <a:t>院卒</a:t>
                      </a:r>
                      <a:r>
                        <a:rPr lang="en-US" altLang="ja-JP" sz="1600" dirty="0" smtClean="0"/>
                        <a:t>; 2 = </a:t>
                      </a:r>
                      <a:r>
                        <a:rPr lang="ja-JP" altLang="en-US" sz="1600" dirty="0" smtClean="0"/>
                        <a:t>大卒</a:t>
                      </a:r>
                      <a:r>
                        <a:rPr lang="en-US" altLang="ja-JP" sz="1600" dirty="0" smtClean="0"/>
                        <a:t>; 3 = </a:t>
                      </a:r>
                      <a:r>
                        <a:rPr lang="ja-JP" altLang="en-US" sz="1600" dirty="0" smtClean="0"/>
                        <a:t>高卒</a:t>
                      </a:r>
                      <a:r>
                        <a:rPr lang="en-US" altLang="ja-JP" sz="1600" dirty="0" smtClean="0"/>
                        <a:t>; 4 = </a:t>
                      </a:r>
                      <a:r>
                        <a:rPr lang="ja-JP" altLang="en-US" sz="1600" dirty="0" smtClean="0"/>
                        <a:t>その他</a:t>
                      </a:r>
                      <a:endParaRPr kumimoji="1" lang="ja-JP" altLang="en-US" sz="1600" dirty="0"/>
                    </a:p>
                  </a:txBody>
                  <a:tcPr/>
                </a:tc>
              </a:tr>
              <a:tr h="345895">
                <a:tc>
                  <a:txBody>
                    <a:bodyPr/>
                    <a:lstStyle/>
                    <a:p>
                      <a:r>
                        <a:rPr kumimoji="1" lang="en-US" altLang="ja-JP" sz="1600" dirty="0" smtClean="0"/>
                        <a:t>X4</a:t>
                      </a:r>
                      <a:endParaRPr kumimoji="1" lang="ja-JP" altLang="en-US" sz="1600" dirty="0"/>
                    </a:p>
                  </a:txBody>
                  <a:tcPr/>
                </a:tc>
                <a:tc>
                  <a:txBody>
                    <a:bodyPr/>
                    <a:lstStyle/>
                    <a:p>
                      <a:r>
                        <a:rPr lang="en-US" altLang="ja-JP" sz="1600" dirty="0" smtClean="0"/>
                        <a:t>MARRIAGE </a:t>
                      </a:r>
                      <a:endParaRPr kumimoji="1" lang="ja-JP" altLang="en-US" sz="1600" dirty="0"/>
                    </a:p>
                  </a:txBody>
                  <a:tcPr/>
                </a:tc>
                <a:tc>
                  <a:txBody>
                    <a:bodyPr/>
                    <a:lstStyle/>
                    <a:p>
                      <a:r>
                        <a:rPr kumimoji="1" lang="ja-JP" altLang="en-US" sz="1600" dirty="0" smtClean="0"/>
                        <a:t>婚姻ステータス</a:t>
                      </a:r>
                      <a:endParaRPr kumimoji="1" lang="ja-JP" altLang="en-US" sz="1600" dirty="0"/>
                    </a:p>
                  </a:txBody>
                  <a:tcPr/>
                </a:tc>
                <a:tc>
                  <a:txBody>
                    <a:bodyPr/>
                    <a:lstStyle/>
                    <a:p>
                      <a:r>
                        <a:rPr lang="en-US" altLang="ja-JP" sz="1600" dirty="0" smtClean="0"/>
                        <a:t>1 = </a:t>
                      </a:r>
                      <a:r>
                        <a:rPr lang="ja-JP" altLang="en-US" sz="1600" dirty="0" smtClean="0"/>
                        <a:t>既婚</a:t>
                      </a:r>
                      <a:r>
                        <a:rPr lang="en-US" altLang="ja-JP" sz="1600" dirty="0" smtClean="0"/>
                        <a:t>; 2 = </a:t>
                      </a:r>
                      <a:r>
                        <a:rPr lang="ja-JP" altLang="en-US" sz="1600" dirty="0" smtClean="0"/>
                        <a:t>独身</a:t>
                      </a:r>
                      <a:r>
                        <a:rPr lang="en-US" altLang="ja-JP" sz="1600" dirty="0" smtClean="0"/>
                        <a:t>; 3 = </a:t>
                      </a:r>
                      <a:r>
                        <a:rPr lang="ja-JP" altLang="en-US" sz="1600" dirty="0" smtClean="0"/>
                        <a:t>その他</a:t>
                      </a:r>
                      <a:endParaRPr kumimoji="1" lang="ja-JP" altLang="en-US" sz="1600" dirty="0"/>
                    </a:p>
                  </a:txBody>
                  <a:tcPr/>
                </a:tc>
              </a:tr>
              <a:tr h="345895">
                <a:tc>
                  <a:txBody>
                    <a:bodyPr/>
                    <a:lstStyle/>
                    <a:p>
                      <a:r>
                        <a:rPr kumimoji="1" lang="en-US" altLang="ja-JP" sz="1600" dirty="0" smtClean="0"/>
                        <a:t>X5</a:t>
                      </a:r>
                      <a:endParaRPr kumimoji="1" lang="ja-JP" altLang="en-US" sz="1600" dirty="0"/>
                    </a:p>
                  </a:txBody>
                  <a:tcPr/>
                </a:tc>
                <a:tc>
                  <a:txBody>
                    <a:bodyPr/>
                    <a:lstStyle/>
                    <a:p>
                      <a:r>
                        <a:rPr lang="en-US" altLang="ja-JP" sz="1600" dirty="0" smtClean="0"/>
                        <a:t>AGE </a:t>
                      </a:r>
                      <a:endParaRPr kumimoji="1" lang="ja-JP" altLang="en-US" sz="1600" dirty="0"/>
                    </a:p>
                  </a:txBody>
                  <a:tcPr/>
                </a:tc>
                <a:tc>
                  <a:txBody>
                    <a:bodyPr/>
                    <a:lstStyle/>
                    <a:p>
                      <a:r>
                        <a:rPr lang="ja-JP" altLang="en-US" sz="1600" dirty="0" smtClean="0"/>
                        <a:t>年齢</a:t>
                      </a:r>
                      <a:endParaRPr kumimoji="1" lang="ja-JP" altLang="en-US" sz="1600" dirty="0"/>
                    </a:p>
                  </a:txBody>
                  <a:tcPr/>
                </a:tc>
                <a:tc>
                  <a:txBody>
                    <a:bodyPr/>
                    <a:lstStyle/>
                    <a:p>
                      <a:endParaRPr kumimoji="1" lang="ja-JP" altLang="en-US" sz="1600" dirty="0"/>
                    </a:p>
                  </a:txBody>
                  <a:tcPr/>
                </a:tc>
              </a:tr>
              <a:tr h="345895">
                <a:tc>
                  <a:txBody>
                    <a:bodyPr/>
                    <a:lstStyle/>
                    <a:p>
                      <a:r>
                        <a:rPr kumimoji="1" lang="en-US" altLang="ja-JP" sz="1600" dirty="0" smtClean="0"/>
                        <a:t>X6-X11</a:t>
                      </a:r>
                      <a:endParaRPr kumimoji="1" lang="ja-JP" altLang="en-US" sz="1600" dirty="0"/>
                    </a:p>
                  </a:txBody>
                  <a:tcPr/>
                </a:tc>
                <a:tc>
                  <a:txBody>
                    <a:bodyPr/>
                    <a:lstStyle/>
                    <a:p>
                      <a:r>
                        <a:rPr kumimoji="1" lang="en-US" altLang="ja-JP" sz="1600" dirty="0" smtClean="0"/>
                        <a:t>PAY_0~6</a:t>
                      </a:r>
                      <a:endParaRPr kumimoji="1" lang="ja-JP" altLang="en-US" sz="1600" dirty="0"/>
                    </a:p>
                  </a:txBody>
                  <a:tcPr/>
                </a:tc>
                <a:tc>
                  <a:txBody>
                    <a:bodyPr/>
                    <a:lstStyle/>
                    <a:p>
                      <a:r>
                        <a:rPr kumimoji="1" lang="ja-JP" altLang="en-US" sz="1600" dirty="0" smtClean="0"/>
                        <a:t>過去の支払</a:t>
                      </a:r>
                      <a:endParaRPr kumimoji="1" lang="ja-JP"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smtClean="0"/>
                        <a:t>1</a:t>
                      </a:r>
                      <a:r>
                        <a:rPr kumimoji="1" lang="ja-JP" altLang="en-US" sz="1600" dirty="0" smtClean="0"/>
                        <a:t> </a:t>
                      </a:r>
                      <a:r>
                        <a:rPr kumimoji="1" lang="en-US" altLang="ja-JP" sz="1600" dirty="0" smtClean="0"/>
                        <a:t>=</a:t>
                      </a:r>
                      <a:r>
                        <a:rPr kumimoji="1" lang="ja-JP" altLang="en-US" sz="1600" dirty="0" smtClean="0"/>
                        <a:t> </a:t>
                      </a:r>
                      <a:r>
                        <a:rPr kumimoji="1" lang="en-US" altLang="ja-JP" sz="1600" dirty="0" smtClean="0"/>
                        <a:t>1</a:t>
                      </a:r>
                      <a:r>
                        <a:rPr kumimoji="1" lang="ja-JP" altLang="en-US" sz="1600" dirty="0" smtClean="0"/>
                        <a:t>か月遅れ； </a:t>
                      </a:r>
                      <a:r>
                        <a:rPr kumimoji="1" lang="en-US" altLang="ja-JP" sz="1600" dirty="0" smtClean="0"/>
                        <a:t>2</a:t>
                      </a:r>
                      <a:r>
                        <a:rPr kumimoji="1" lang="ja-JP" altLang="en-US" sz="1600" dirty="0" smtClean="0"/>
                        <a:t> </a:t>
                      </a:r>
                      <a:r>
                        <a:rPr kumimoji="1" lang="en-US" altLang="ja-JP" sz="1600" dirty="0" smtClean="0"/>
                        <a:t>=</a:t>
                      </a:r>
                      <a:r>
                        <a:rPr kumimoji="1" lang="ja-JP" altLang="en-US" sz="1600" dirty="0" smtClean="0"/>
                        <a:t> </a:t>
                      </a:r>
                      <a:r>
                        <a:rPr kumimoji="1" lang="en-US" altLang="ja-JP" sz="1600" dirty="0" smtClean="0"/>
                        <a:t>2</a:t>
                      </a:r>
                      <a:r>
                        <a:rPr kumimoji="1" lang="ja-JP" altLang="en-US" sz="1600" dirty="0" smtClean="0"/>
                        <a:t>か月遅れ</a:t>
                      </a:r>
                      <a:r>
                        <a:rPr kumimoji="1" lang="en-US" altLang="ja-JP" sz="1600" dirty="0" smtClean="0"/>
                        <a:t>…</a:t>
                      </a:r>
                      <a:endParaRPr kumimoji="1" lang="ja-JP" altLang="en-US" sz="1600" dirty="0" smtClean="0"/>
                    </a:p>
                  </a:txBody>
                  <a:tcPr/>
                </a:tc>
              </a:tr>
              <a:tr h="345895">
                <a:tc>
                  <a:txBody>
                    <a:bodyPr/>
                    <a:lstStyle/>
                    <a:p>
                      <a:r>
                        <a:rPr kumimoji="1" lang="en-US" altLang="ja-JP" sz="1600" dirty="0" smtClean="0"/>
                        <a:t>X12-X17</a:t>
                      </a:r>
                      <a:endParaRPr kumimoji="1" lang="ja-JP" altLang="en-US" sz="1600" dirty="0"/>
                    </a:p>
                  </a:txBody>
                  <a:tcPr/>
                </a:tc>
                <a:tc>
                  <a:txBody>
                    <a:bodyPr/>
                    <a:lstStyle/>
                    <a:p>
                      <a:r>
                        <a:rPr lang="en-US" altLang="ja-JP" sz="1600" dirty="0" smtClean="0"/>
                        <a:t>BILL_AMT1~6</a:t>
                      </a:r>
                      <a:endParaRPr kumimoji="1" lang="ja-JP" altLang="en-US" sz="1600" dirty="0"/>
                    </a:p>
                  </a:txBody>
                  <a:tcPr/>
                </a:tc>
                <a:tc>
                  <a:txBody>
                    <a:bodyPr/>
                    <a:lstStyle/>
                    <a:p>
                      <a:r>
                        <a:rPr lang="ja-JP" altLang="en-US" sz="1600" dirty="0" smtClean="0"/>
                        <a:t>過去の請求額</a:t>
                      </a:r>
                      <a:endParaRPr kumimoji="1" lang="ja-JP" altLang="en-US" sz="1600" dirty="0"/>
                    </a:p>
                  </a:txBody>
                  <a:tcPr/>
                </a:tc>
                <a:tc>
                  <a:txBody>
                    <a:bodyPr/>
                    <a:lstStyle/>
                    <a:p>
                      <a:endParaRPr kumimoji="1" lang="ja-JP" altLang="en-US" sz="1600"/>
                    </a:p>
                  </a:txBody>
                  <a:tcPr/>
                </a:tc>
              </a:tr>
              <a:tr h="345895">
                <a:tc>
                  <a:txBody>
                    <a:bodyPr/>
                    <a:lstStyle/>
                    <a:p>
                      <a:r>
                        <a:rPr kumimoji="1" lang="en-US" altLang="ja-JP" sz="1600" dirty="0" smtClean="0"/>
                        <a:t>X18-X23</a:t>
                      </a:r>
                      <a:endParaRPr kumimoji="1" lang="ja-JP" altLang="en-US" sz="1600" dirty="0"/>
                    </a:p>
                  </a:txBody>
                  <a:tcPr/>
                </a:tc>
                <a:tc>
                  <a:txBody>
                    <a:bodyPr/>
                    <a:lstStyle/>
                    <a:p>
                      <a:r>
                        <a:rPr kumimoji="1" lang="en-US" altLang="ja-JP" sz="1600" dirty="0" smtClean="0"/>
                        <a:t>PAY_AMT1~6</a:t>
                      </a:r>
                      <a:endParaRPr kumimoji="1" lang="ja-JP" altLang="en-US" sz="1600" dirty="0"/>
                    </a:p>
                  </a:txBody>
                  <a:tcPr/>
                </a:tc>
                <a:tc>
                  <a:txBody>
                    <a:bodyPr/>
                    <a:lstStyle/>
                    <a:p>
                      <a:r>
                        <a:rPr kumimoji="1" lang="ja-JP" altLang="en-US" sz="1600" dirty="0" smtClean="0"/>
                        <a:t>過去の支払額</a:t>
                      </a:r>
                      <a:endParaRPr kumimoji="1" lang="ja-JP" altLang="en-US" sz="1600" dirty="0"/>
                    </a:p>
                  </a:txBody>
                  <a:tcPr/>
                </a:tc>
                <a:tc>
                  <a:txBody>
                    <a:bodyPr/>
                    <a:lstStyle/>
                    <a:p>
                      <a:endParaRPr kumimoji="1" lang="ja-JP" altLang="en-US" sz="1600" dirty="0"/>
                    </a:p>
                  </a:txBody>
                  <a:tcPr/>
                </a:tc>
              </a:tr>
              <a:tr h="345895">
                <a:tc>
                  <a:txBody>
                    <a:bodyPr/>
                    <a:lstStyle/>
                    <a:p>
                      <a:r>
                        <a:rPr kumimoji="1" lang="en-US" altLang="ja-JP" sz="1600" dirty="0" smtClean="0"/>
                        <a:t>X24</a:t>
                      </a:r>
                      <a:endParaRPr kumimoji="1" lang="ja-JP" altLang="en-US" sz="1600" dirty="0"/>
                    </a:p>
                  </a:txBody>
                  <a:tcPr>
                    <a:solidFill>
                      <a:schemeClr val="accent1">
                        <a:lumMod val="40000"/>
                        <a:lumOff val="60000"/>
                        <a:alpha val="20000"/>
                      </a:schemeClr>
                    </a:solidFill>
                  </a:tcPr>
                </a:tc>
                <a:tc>
                  <a:txBody>
                    <a:bodyPr/>
                    <a:lstStyle/>
                    <a:p>
                      <a:r>
                        <a:rPr kumimoji="1" lang="en-US" altLang="ja-JP" sz="1600" dirty="0" smtClean="0"/>
                        <a:t>DEFAULT</a:t>
                      </a:r>
                      <a:endParaRPr kumimoji="1" lang="ja-JP" altLang="en-US" sz="1600" dirty="0"/>
                    </a:p>
                  </a:txBody>
                  <a:tcPr>
                    <a:solidFill>
                      <a:schemeClr val="accent1">
                        <a:lumMod val="40000"/>
                        <a:lumOff val="60000"/>
                        <a:alpha val="20000"/>
                      </a:schemeClr>
                    </a:solidFill>
                  </a:tcPr>
                </a:tc>
                <a:tc>
                  <a:txBody>
                    <a:bodyPr/>
                    <a:lstStyle/>
                    <a:p>
                      <a:r>
                        <a:rPr kumimoji="1" lang="ja-JP" altLang="en-US" sz="1600" dirty="0" smtClean="0"/>
                        <a:t>デフォルトフラグ</a:t>
                      </a:r>
                      <a:endParaRPr kumimoji="1" lang="ja-JP" altLang="en-US" sz="1600" dirty="0"/>
                    </a:p>
                  </a:txBody>
                  <a:tcPr>
                    <a:solidFill>
                      <a:schemeClr val="accent1">
                        <a:lumMod val="40000"/>
                        <a:lumOff val="60000"/>
                        <a:alpha val="20000"/>
                      </a:schemeClr>
                    </a:solidFill>
                  </a:tcPr>
                </a:tc>
                <a:tc>
                  <a:txBody>
                    <a:bodyPr/>
                    <a:lstStyle/>
                    <a:p>
                      <a:r>
                        <a:rPr kumimoji="1" lang="en-US" altLang="ja-JP" sz="1600" dirty="0" smtClean="0"/>
                        <a:t>1 =</a:t>
                      </a:r>
                      <a:r>
                        <a:rPr kumimoji="1" lang="en-US" altLang="ja-JP" sz="1600" baseline="0" dirty="0" smtClean="0"/>
                        <a:t> </a:t>
                      </a:r>
                      <a:r>
                        <a:rPr kumimoji="1" lang="ja-JP" altLang="en-US" sz="1600" baseline="0" dirty="0" smtClean="0"/>
                        <a:t>デファルト</a:t>
                      </a:r>
                      <a:r>
                        <a:rPr kumimoji="1" lang="en-US" altLang="ja-JP" sz="1600" baseline="0" dirty="0" smtClean="0"/>
                        <a:t>;</a:t>
                      </a:r>
                      <a:r>
                        <a:rPr kumimoji="1" lang="ja-JP" altLang="en-US" sz="1600" baseline="0" dirty="0" smtClean="0"/>
                        <a:t> </a:t>
                      </a:r>
                      <a:r>
                        <a:rPr kumimoji="1" lang="en-US" altLang="ja-JP" sz="1600" baseline="0" dirty="0" smtClean="0"/>
                        <a:t>0</a:t>
                      </a:r>
                      <a:r>
                        <a:rPr kumimoji="1" lang="ja-JP" altLang="en-US" sz="1600" baseline="0" dirty="0" smtClean="0"/>
                        <a:t> </a:t>
                      </a:r>
                      <a:r>
                        <a:rPr kumimoji="1" lang="en-US" altLang="ja-JP" sz="1600" baseline="0" dirty="0" smtClean="0"/>
                        <a:t>=</a:t>
                      </a:r>
                      <a:r>
                        <a:rPr kumimoji="1" lang="ja-JP" altLang="en-US" sz="1600" baseline="0" dirty="0" smtClean="0"/>
                        <a:t> 正常</a:t>
                      </a:r>
                      <a:endParaRPr kumimoji="1" lang="ja-JP" altLang="en-US" sz="1600" dirty="0"/>
                    </a:p>
                  </a:txBody>
                  <a:tcPr>
                    <a:solidFill>
                      <a:schemeClr val="accent1">
                        <a:lumMod val="40000"/>
                        <a:lumOff val="60000"/>
                        <a:alpha val="20000"/>
                      </a:schemeClr>
                    </a:solidFill>
                  </a:tcPr>
                </a:tc>
              </a:tr>
            </a:tbl>
          </a:graphicData>
        </a:graphic>
      </p:graphicFrame>
    </p:spTree>
    <p:extLst>
      <p:ext uri="{BB962C8B-B14F-4D97-AF65-F5344CB8AC3E}">
        <p14:creationId xmlns:p14="http://schemas.microsoft.com/office/powerpoint/2010/main" val="198719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a:t>
            </a:r>
            <a:r>
              <a:rPr kumimoji="1" lang="ja-JP" altLang="en-US" dirty="0" smtClean="0"/>
              <a:t>に</a:t>
            </a:r>
            <a:r>
              <a:rPr kumimoji="1" lang="en-US" altLang="ja-JP" dirty="0" smtClean="0"/>
              <a:t>CSV</a:t>
            </a:r>
            <a:r>
              <a:rPr kumimoji="1" lang="ja-JP" altLang="en-US" dirty="0" smtClean="0"/>
              <a:t>ファイルを読み込む</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先頭の行数を指定数スキップし、列名も登録可能</a:t>
            </a:r>
            <a:endParaRPr lang="en-US" altLang="ja-JP" dirty="0" smtClean="0"/>
          </a:p>
          <a:p>
            <a:r>
              <a:rPr kumimoji="1" lang="ja-JP" altLang="en-US" dirty="0" smtClean="0"/>
              <a:t>タブ区切り</a:t>
            </a:r>
            <a:r>
              <a:rPr kumimoji="1" lang="en-US" altLang="ja-JP" dirty="0" err="1" smtClean="0"/>
              <a:t>tsv</a:t>
            </a:r>
            <a:r>
              <a:rPr kumimoji="1" lang="ja-JP" altLang="en-US" dirty="0" smtClean="0"/>
              <a:t>ファイルなどにも対応可能</a:t>
            </a:r>
            <a:endParaRPr kumimoji="1" lang="en-US" altLang="ja-JP" dirty="0" smtClean="0"/>
          </a:p>
          <a:p>
            <a:r>
              <a:rPr lang="ja-JP" altLang="en-US" dirty="0" smtClean="0"/>
              <a:t>読み込んだデータはデータフレームとして扱うことができる</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21</a:t>
            </a:fld>
            <a:endParaRPr lang="ja-JP" altLang="en-US" dirty="0"/>
          </a:p>
        </p:txBody>
      </p:sp>
      <p:sp>
        <p:nvSpPr>
          <p:cNvPr id="6"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getwd</a:t>
            </a:r>
            <a:r>
              <a:rPr lang="en-US" altLang="ja-JP" dirty="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a:solidFill>
                  <a:schemeClr val="bg1"/>
                </a:solidFill>
                <a:latin typeface="Courier New" pitchFamily="49" charset="0"/>
                <a:ea typeface="ＭＳ ゴシック" pitchFamily="49" charset="-128"/>
                <a:cs typeface="Courier New" pitchFamily="49" charset="0"/>
              </a:rPr>
              <a:t>[1] "C:/Users/miogawa/Documents"</a:t>
            </a:r>
            <a:endParaRPr lang="en-US" altLang="ja-JP" dirty="0" smtClean="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err="1" smtClean="0">
                <a:solidFill>
                  <a:schemeClr val="bg1"/>
                </a:solidFill>
                <a:latin typeface="Courier New" pitchFamily="49" charset="0"/>
                <a:ea typeface="ＭＳ ゴシック" pitchFamily="49" charset="-128"/>
                <a:cs typeface="Courier New" pitchFamily="49" charset="0"/>
              </a:rPr>
              <a:t>df_default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err="1" smtClean="0">
                <a:solidFill>
                  <a:schemeClr val="bg1"/>
                </a:solidFill>
                <a:latin typeface="Courier New" pitchFamily="49" charset="0"/>
                <a:ea typeface="ＭＳ ゴシック" pitchFamily="49" charset="-128"/>
                <a:cs typeface="Courier New" pitchFamily="49" charset="0"/>
              </a:rPr>
              <a:t>read.table</a:t>
            </a:r>
            <a:r>
              <a:rPr lang="en-US" altLang="ja-JP" dirty="0">
                <a:solidFill>
                  <a:schemeClr val="bg1"/>
                </a:solidFill>
                <a:latin typeface="Courier New" pitchFamily="49" charset="0"/>
                <a:ea typeface="ＭＳ ゴシック" pitchFamily="49" charset="-128"/>
                <a:cs typeface="Courier New" pitchFamily="49" charset="0"/>
              </a:rPr>
              <a:t>("creditdefault.csv",</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a:t>
            </a:r>
            <a:r>
              <a:rPr lang="en-US" altLang="ja-JP" dirty="0">
                <a:solidFill>
                  <a:schemeClr val="bg1"/>
                </a:solidFill>
                <a:latin typeface="Courier New" pitchFamily="49" charset="0"/>
                <a:ea typeface="ＭＳ ゴシック" pitchFamily="49" charset="-128"/>
                <a:cs typeface="Courier New" pitchFamily="49" charset="0"/>
              </a:rPr>
              <a:t> skip = 1,header = </a:t>
            </a:r>
            <a:r>
              <a:rPr lang="en-US" altLang="ja-JP" dirty="0" err="1">
                <a:solidFill>
                  <a:schemeClr val="bg1"/>
                </a:solidFill>
                <a:latin typeface="Courier New" pitchFamily="49" charset="0"/>
                <a:ea typeface="ＭＳ ゴシック" pitchFamily="49" charset="-128"/>
                <a:cs typeface="Courier New" pitchFamily="49" charset="0"/>
              </a:rPr>
              <a:t>T,sep</a:t>
            </a:r>
            <a:r>
              <a:rPr lang="en-US" altLang="ja-JP" dirty="0">
                <a:solidFill>
                  <a:schemeClr val="bg1"/>
                </a:solidFill>
                <a:latin typeface="Courier New" pitchFamily="49" charset="0"/>
                <a:ea typeface="ＭＳ ゴシック" pitchFamily="49" charset="-128"/>
                <a:cs typeface="Courier New" pitchFamily="49" charset="0"/>
              </a:rPr>
              <a:t> = </a:t>
            </a:r>
            <a:r>
              <a:rPr lang="en-U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head(</a:t>
            </a:r>
            <a:r>
              <a:rPr lang="en-US" altLang="ja-JP" dirty="0" err="1" smtClean="0">
                <a:solidFill>
                  <a:schemeClr val="bg1"/>
                </a:solidFill>
                <a:latin typeface="Courier New" pitchFamily="49" charset="0"/>
                <a:ea typeface="ＭＳ ゴシック" pitchFamily="49" charset="-128"/>
                <a:cs typeface="Courier New" pitchFamily="49" charset="0"/>
              </a:rPr>
              <a:t>df_default</a:t>
            </a:r>
            <a:r>
              <a:rPr lang="en-U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summary(</a:t>
            </a:r>
            <a:r>
              <a:rPr lang="en-US" altLang="ja-JP" dirty="0" err="1" smtClean="0">
                <a:solidFill>
                  <a:schemeClr val="bg1"/>
                </a:solidFill>
                <a:latin typeface="Courier New" pitchFamily="49" charset="0"/>
                <a:ea typeface="ＭＳ ゴシック" pitchFamily="49" charset="-128"/>
                <a:cs typeface="Courier New" pitchFamily="49" charset="0"/>
              </a:rPr>
              <a:t>df_default</a:t>
            </a:r>
            <a:r>
              <a:rPr lang="en-US" altLang="ja-JP" dirty="0">
                <a:solidFill>
                  <a:schemeClr val="bg1"/>
                </a:solidFill>
                <a:latin typeface="Courier New" pitchFamily="49" charset="0"/>
                <a:ea typeface="ＭＳ ゴシック" pitchFamily="49" charset="-128"/>
                <a:cs typeface="Courier New" pitchFamily="49" charset="0"/>
              </a:rPr>
              <a:t>)</a:t>
            </a:r>
          </a:p>
        </p:txBody>
      </p:sp>
    </p:spTree>
    <p:extLst>
      <p:ext uri="{BB962C8B-B14F-4D97-AF65-F5344CB8AC3E}">
        <p14:creationId xmlns:p14="http://schemas.microsoft.com/office/powerpoint/2010/main" val="339252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R</a:t>
            </a:r>
            <a:r>
              <a:rPr lang="ja-JP" altLang="en-US" dirty="0" smtClean="0"/>
              <a:t>でグラフ描写</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22</a:t>
            </a:fld>
            <a:endParaRPr lang="ja-JP" altLang="en-US" dirty="0"/>
          </a:p>
        </p:txBody>
      </p:sp>
    </p:spTree>
    <p:extLst>
      <p:ext uri="{BB962C8B-B14F-4D97-AF65-F5344CB8AC3E}">
        <p14:creationId xmlns:p14="http://schemas.microsoft.com/office/powerpoint/2010/main" val="186430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smtClean="0"/>
              <a:t>標準搭載の</a:t>
            </a:r>
            <a:r>
              <a:rPr lang="ja-JP" altLang="en-US" dirty="0"/>
              <a:t>作図</a:t>
            </a:r>
            <a:r>
              <a:rPr lang="ja-JP" altLang="en-US" dirty="0" smtClean="0"/>
              <a:t>関数</a:t>
            </a:r>
            <a:r>
              <a:rPr lang="en-US" altLang="ja-JP" dirty="0" smtClean="0"/>
              <a:t>plot</a:t>
            </a:r>
            <a:r>
              <a:rPr lang="ja-JP" altLang="en-US" dirty="0" smtClean="0"/>
              <a:t>で描写</a:t>
            </a:r>
            <a:endParaRPr kumimoji="1" lang="ja-JP" altLang="en-US" dirty="0"/>
          </a:p>
        </p:txBody>
      </p:sp>
      <p:sp>
        <p:nvSpPr>
          <p:cNvPr id="7" name="コンテンツ プレースホルダー 6"/>
          <p:cNvSpPr>
            <a:spLocks noGrp="1"/>
          </p:cNvSpPr>
          <p:nvPr>
            <p:ph idx="1"/>
          </p:nvPr>
        </p:nvSpPr>
        <p:spPr/>
        <p:txBody>
          <a:bodyPr/>
          <a:lstStyle/>
          <a:p>
            <a:r>
              <a:rPr kumimoji="1" lang="ja-JP" altLang="en-US" dirty="0" smtClean="0"/>
              <a:t>コマンドライン上で実行すると画像ウィンドウが立ち上がる</a:t>
            </a:r>
            <a:endParaRPr kumimoji="1" lang="en-US" altLang="ja-JP" dirty="0" smtClean="0"/>
          </a:p>
          <a:p>
            <a:r>
              <a:rPr lang="ja-JP" altLang="en-US" dirty="0" smtClean="0"/>
              <a:t>グラフを上書きして重ねていくこともできる</a:t>
            </a:r>
            <a:endParaRPr lang="en-US" altLang="ja-JP" dirty="0" smtClean="0"/>
          </a:p>
          <a:p>
            <a:r>
              <a:rPr lang="ja-JP" altLang="en-US" dirty="0" smtClean="0"/>
              <a:t>関数から様々なグラフ</a:t>
            </a:r>
            <a:r>
              <a:rPr kumimoji="1" lang="ja-JP" altLang="en-US" dirty="0" smtClean="0"/>
              <a:t>を表示可能</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23</a:t>
            </a:fld>
            <a:endParaRPr lang="ja-JP" altLang="en-US" dirty="0"/>
          </a:p>
        </p:txBody>
      </p:sp>
      <p:sp>
        <p:nvSpPr>
          <p:cNvPr id="8"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a:t>
            </a:r>
            <a:r>
              <a:rPr lang="es-ES" altLang="ja-JP" dirty="0">
                <a:solidFill>
                  <a:schemeClr val="bg1"/>
                </a:solidFill>
                <a:latin typeface="Courier New" pitchFamily="49" charset="0"/>
                <a:ea typeface="ＭＳ ゴシック" pitchFamily="49" charset="-128"/>
                <a:cs typeface="Courier New" pitchFamily="49" charset="0"/>
              </a:rPr>
              <a:t> x &lt;- 1:10</a:t>
            </a:r>
          </a:p>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a:t>
            </a:r>
            <a:r>
              <a:rPr lang="es-ES" altLang="ja-JP" dirty="0">
                <a:solidFill>
                  <a:schemeClr val="bg1"/>
                </a:solidFill>
                <a:latin typeface="Courier New" pitchFamily="49" charset="0"/>
                <a:ea typeface="ＭＳ ゴシック" pitchFamily="49" charset="-128"/>
                <a:cs typeface="Courier New" pitchFamily="49" charset="0"/>
              </a:rPr>
              <a:t> y &lt;- 1:10</a:t>
            </a:r>
          </a:p>
          <a:p>
            <a:pPr marL="0" indent="0" defTabSz="533307">
              <a:spcBef>
                <a:spcPct val="0"/>
              </a:spcBef>
              <a:buNone/>
              <a:tabLst>
                <a:tab pos="533307" algn="r"/>
                <a:tab pos="914240" algn="l"/>
              </a:tabLst>
              <a:defRPr/>
            </a:pPr>
            <a:r>
              <a:rPr lang="es-ES" altLang="ja-JP" dirty="0" smtClean="0">
                <a:solidFill>
                  <a:schemeClr val="accent1"/>
                </a:solidFill>
                <a:latin typeface="Courier New" pitchFamily="49" charset="0"/>
                <a:ea typeface="ＭＳ ゴシック" pitchFamily="49" charset="-128"/>
                <a:cs typeface="Courier New" pitchFamily="49" charset="0"/>
              </a:rPr>
              <a:t>&gt;</a:t>
            </a:r>
            <a:r>
              <a:rPr lang="es-ES" altLang="ja-JP" dirty="0" smtClean="0">
                <a:solidFill>
                  <a:schemeClr val="bg1"/>
                </a:solidFill>
                <a:latin typeface="Courier New" pitchFamily="49" charset="0"/>
                <a:ea typeface="ＭＳ ゴシック" pitchFamily="49" charset="-128"/>
                <a:cs typeface="Courier New" pitchFamily="49" charset="0"/>
              </a:rPr>
              <a:t> plot(x</a:t>
            </a:r>
            <a:r>
              <a:rPr lang="es-ES" altLang="ja-JP" dirty="0">
                <a:solidFill>
                  <a:schemeClr val="bg1"/>
                </a:solidFill>
                <a:latin typeface="Courier New" pitchFamily="49" charset="0"/>
                <a:ea typeface="ＭＳ ゴシック" pitchFamily="49" charset="-128"/>
                <a:cs typeface="Courier New" pitchFamily="49" charset="0"/>
              </a:rPr>
              <a:t>, y</a:t>
            </a:r>
            <a:r>
              <a:rPr lang="es-E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plot(</a:t>
            </a:r>
            <a:r>
              <a:rPr lang="en-US" altLang="ja-JP" dirty="0" err="1" smtClean="0">
                <a:solidFill>
                  <a:schemeClr val="bg1"/>
                </a:solidFill>
                <a:latin typeface="Courier New" pitchFamily="49" charset="0"/>
                <a:ea typeface="ＭＳ ゴシック" pitchFamily="49" charset="-128"/>
                <a:cs typeface="Courier New" pitchFamily="49" charset="0"/>
              </a:rPr>
              <a:t>rnorm</a:t>
            </a:r>
            <a:r>
              <a:rPr lang="en-US" altLang="ja-JP" dirty="0" smtClean="0">
                <a:solidFill>
                  <a:schemeClr val="bg1"/>
                </a:solidFill>
                <a:latin typeface="Courier New" pitchFamily="49" charset="0"/>
                <a:ea typeface="ＭＳ ゴシック" pitchFamily="49" charset="-128"/>
                <a:cs typeface="Courier New" pitchFamily="49" charset="0"/>
              </a:rPr>
              <a:t>(10</a:t>
            </a:r>
            <a:r>
              <a:rPr lang="en-US" altLang="ja-JP" dirty="0">
                <a:solidFill>
                  <a:schemeClr val="bg1"/>
                </a:solidFill>
                <a:latin typeface="Courier New" pitchFamily="49" charset="0"/>
                <a:ea typeface="ＭＳ ゴシック" pitchFamily="49" charset="-128"/>
                <a:cs typeface="Courier New" pitchFamily="49" charset="0"/>
              </a:rPr>
              <a:t>),type='l</a:t>
            </a:r>
            <a:r>
              <a:rPr lang="en-U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par(new=T)</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plot(</a:t>
            </a:r>
            <a:r>
              <a:rPr lang="en-US" altLang="ja-JP" dirty="0" err="1" smtClean="0">
                <a:solidFill>
                  <a:schemeClr val="bg1"/>
                </a:solidFill>
                <a:latin typeface="Courier New" pitchFamily="49" charset="0"/>
                <a:ea typeface="ＭＳ ゴシック" pitchFamily="49" charset="-128"/>
                <a:cs typeface="Courier New" pitchFamily="49" charset="0"/>
              </a:rPr>
              <a:t>rnorm</a:t>
            </a:r>
            <a:r>
              <a:rPr lang="en-US" altLang="ja-JP" dirty="0" smtClean="0">
                <a:solidFill>
                  <a:schemeClr val="bg1"/>
                </a:solidFill>
                <a:latin typeface="Courier New" pitchFamily="49" charset="0"/>
                <a:ea typeface="ＭＳ ゴシック" pitchFamily="49" charset="-128"/>
                <a:cs typeface="Courier New" pitchFamily="49" charset="0"/>
              </a:rPr>
              <a:t>(10</a:t>
            </a:r>
            <a:r>
              <a:rPr lang="en-US" altLang="ja-JP" dirty="0">
                <a:solidFill>
                  <a:schemeClr val="bg1"/>
                </a:solidFill>
                <a:latin typeface="Courier New" pitchFamily="49" charset="0"/>
                <a:ea typeface="ＭＳ ゴシック" pitchFamily="49" charset="-128"/>
                <a:cs typeface="Courier New" pitchFamily="49" charset="0"/>
              </a:rPr>
              <a:t>),type='l</a:t>
            </a:r>
            <a:r>
              <a:rPr lang="en-U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barplot</a:t>
            </a:r>
            <a:r>
              <a:rPr lang="en-US" altLang="ja-JP" dirty="0">
                <a:solidFill>
                  <a:schemeClr val="bg1"/>
                </a:solidFill>
                <a:latin typeface="Courier New" pitchFamily="49" charset="0"/>
                <a:ea typeface="ＭＳ ゴシック" pitchFamily="49" charset="-128"/>
                <a:cs typeface="Courier New" pitchFamily="49" charset="0"/>
              </a:rPr>
              <a:t>(</a:t>
            </a:r>
            <a:r>
              <a:rPr lang="en-US" altLang="ja-JP" dirty="0" err="1">
                <a:solidFill>
                  <a:schemeClr val="bg1"/>
                </a:solidFill>
                <a:latin typeface="Courier New" pitchFamily="49" charset="0"/>
                <a:ea typeface="ＭＳ ゴシック" pitchFamily="49" charset="-128"/>
                <a:cs typeface="Courier New" pitchFamily="49" charset="0"/>
              </a:rPr>
              <a:t>x,y</a:t>
            </a:r>
            <a:r>
              <a:rPr lang="en-US" altLang="ja-JP" dirty="0">
                <a:solidFill>
                  <a:schemeClr val="bg1"/>
                </a:solidFill>
                <a:latin typeface="Courier New" pitchFamily="49" charset="0"/>
                <a:ea typeface="ＭＳ ゴシック" pitchFamily="49" charset="-128"/>
                <a:cs typeface="Courier New" pitchFamily="49" charset="0"/>
              </a:rPr>
              <a: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3297" y="3515984"/>
            <a:ext cx="2130961" cy="212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3152" y="3515984"/>
            <a:ext cx="2130959" cy="212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0919" y="3515984"/>
            <a:ext cx="2130959" cy="212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0713" y="3515984"/>
            <a:ext cx="2129808" cy="212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682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fade">
                                      <p:cBhvr>
                                        <p:cTn id="17" dur="500"/>
                                        <p:tgtEl>
                                          <p:spTgt spid="10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a:t>
            </a:r>
            <a:r>
              <a:rPr kumimoji="1" lang="ja-JP" altLang="en-US" dirty="0" smtClean="0"/>
              <a:t>のグラフをより美しくー</a:t>
            </a:r>
            <a:r>
              <a:rPr lang="en-US" altLang="ja-JP" dirty="0" smtClean="0"/>
              <a:t>ggplot2</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R</a:t>
            </a:r>
            <a:r>
              <a:rPr kumimoji="1" lang="ja-JP" altLang="en-US" dirty="0" smtClean="0"/>
              <a:t>は</a:t>
            </a:r>
            <a:r>
              <a:rPr lang="ja-JP" altLang="en-US" dirty="0"/>
              <a:t>ライブラリ</a:t>
            </a:r>
            <a:r>
              <a:rPr kumimoji="1" lang="ja-JP" altLang="en-US" dirty="0" smtClean="0"/>
              <a:t>を使うことで</a:t>
            </a:r>
            <a:r>
              <a:rPr lang="ja-JP" altLang="en-US" dirty="0"/>
              <a:t>他</a:t>
            </a:r>
            <a:r>
              <a:rPr lang="ja-JP" altLang="en-US" dirty="0" smtClean="0"/>
              <a:t>の言語にない力を発揮</a:t>
            </a:r>
            <a:r>
              <a:rPr lang="ja-JP" altLang="en-US" dirty="0" smtClean="0"/>
              <a:t>する</a:t>
            </a:r>
            <a:endParaRPr lang="en-US" altLang="ja-JP" dirty="0" smtClean="0"/>
          </a:p>
          <a:p>
            <a:r>
              <a:rPr kumimoji="1" lang="en-US" altLang="ja-JP" dirty="0" smtClean="0"/>
              <a:t>ggplot2</a:t>
            </a:r>
            <a:r>
              <a:rPr kumimoji="1" lang="ja-JP" altLang="en-US" dirty="0" smtClean="0"/>
              <a:t>は</a:t>
            </a:r>
            <a:r>
              <a:rPr kumimoji="1" lang="en-US" altLang="ja-JP" dirty="0" smtClean="0"/>
              <a:t>R</a:t>
            </a:r>
            <a:r>
              <a:rPr kumimoji="1" lang="ja-JP" altLang="en-US" dirty="0" smtClean="0"/>
              <a:t>におけるグラフ描写ライブラリのデファクトスタンダード</a:t>
            </a:r>
            <a:endParaRPr kumimoji="1" lang="en-US" altLang="ja-JP" dirty="0" smtClean="0"/>
          </a:p>
          <a:p>
            <a:r>
              <a:rPr kumimoji="1" lang="ja-JP" altLang="en-US" dirty="0" smtClean="0"/>
              <a:t>まずは</a:t>
            </a:r>
            <a:r>
              <a:rPr kumimoji="1" lang="en-US" altLang="ja-JP" dirty="0" err="1" smtClean="0">
                <a:latin typeface="Courier New" panose="02070309020205020404" pitchFamily="49" charset="0"/>
                <a:cs typeface="Courier New" panose="02070309020205020404" pitchFamily="49" charset="0"/>
              </a:rPr>
              <a:t>install.packages</a:t>
            </a:r>
            <a:r>
              <a:rPr lang="en-US" altLang="ja-JP" dirty="0" smtClean="0">
                <a:latin typeface="Courier New" panose="02070309020205020404" pitchFamily="49" charset="0"/>
                <a:cs typeface="Courier New" panose="02070309020205020404" pitchFamily="49" charset="0"/>
              </a:rPr>
              <a:t>(</a:t>
            </a:r>
            <a:r>
              <a:rPr lang="en-US" altLang="ja-JP" dirty="0" smtClean="0">
                <a:latin typeface="Courier New" pitchFamily="49" charset="0"/>
                <a:ea typeface="ＭＳ ゴシック" pitchFamily="49" charset="-128"/>
                <a:cs typeface="Courier New" pitchFamily="49" charset="0"/>
              </a:rPr>
              <a:t>"ggplot2", </a:t>
            </a:r>
            <a:r>
              <a:rPr lang="en-US" altLang="ja-JP" dirty="0" err="1" smtClean="0">
                <a:latin typeface="Courier New" pitchFamily="49" charset="0"/>
                <a:ea typeface="ＭＳ ゴシック" pitchFamily="49" charset="-128"/>
                <a:cs typeface="Courier New" pitchFamily="49" charset="0"/>
              </a:rPr>
              <a:t>dep</a:t>
            </a:r>
            <a:r>
              <a:rPr lang="en-US" altLang="ja-JP" dirty="0" smtClean="0">
                <a:latin typeface="Courier New" pitchFamily="49" charset="0"/>
                <a:ea typeface="ＭＳ ゴシック" pitchFamily="49" charset="-128"/>
                <a:cs typeface="Courier New" pitchFamily="49" charset="0"/>
              </a:rPr>
              <a:t>=T</a:t>
            </a:r>
            <a:r>
              <a:rPr lang="en-US" altLang="ja-JP" dirty="0" smtClean="0">
                <a:latin typeface="Courier New" panose="02070309020205020404" pitchFamily="49" charset="0"/>
                <a:cs typeface="Courier New" panose="02070309020205020404" pitchFamily="49" charset="0"/>
              </a:rPr>
              <a:t>)</a:t>
            </a:r>
            <a:endParaRPr kumimoji="1" lang="ja-JP" altLang="en-US" dirty="0">
              <a:latin typeface="Courier New" panose="02070309020205020404" pitchFamily="49" charset="0"/>
              <a:cs typeface="Courier New" panose="02070309020205020404" pitchFamily="49" charset="0"/>
            </a:endParaRPr>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24</a:t>
            </a:fld>
            <a:endParaRPr lang="ja-JP" altLang="en-US" dirty="0"/>
          </a:p>
        </p:txBody>
      </p:sp>
      <p:pic>
        <p:nvPicPr>
          <p:cNvPr id="7" name="Picture 2" descr="C:\Users\miogawa\Documents\FY17_PaaS\iniciative\Analytics\MachineLearning\Meetup\ggplotinstalld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092" y="3064028"/>
            <a:ext cx="4533662" cy="309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3" descr="C:\Users\miogawa\Documents\FY17_PaaS\iniciative\Analytics\MachineLearning\Meetup\ggplotinstal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618" y="3064028"/>
            <a:ext cx="1418169" cy="309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sers\miogawa\Documents\FY17_PaaS\iniciative\Analytics\MachineLearning\Meetup\ggplotinstall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070" y="3064028"/>
            <a:ext cx="4536242" cy="309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右矢印 9"/>
          <p:cNvSpPr/>
          <p:nvPr/>
        </p:nvSpPr>
        <p:spPr>
          <a:xfrm>
            <a:off x="5062758" y="4486027"/>
            <a:ext cx="254659" cy="252000"/>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1" name="右矢印 10"/>
          <p:cNvSpPr/>
          <p:nvPr/>
        </p:nvSpPr>
        <p:spPr>
          <a:xfrm>
            <a:off x="6888778" y="4486027"/>
            <a:ext cx="254659" cy="252000"/>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Tree>
    <p:extLst>
      <p:ext uri="{BB962C8B-B14F-4D97-AF65-F5344CB8AC3E}">
        <p14:creationId xmlns:p14="http://schemas.microsoft.com/office/powerpoint/2010/main" val="288733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ggplot2</a:t>
            </a:r>
            <a:r>
              <a:rPr kumimoji="1" lang="ja-JP" altLang="en-US" dirty="0" smtClean="0"/>
              <a:t>で描写</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インストールした</a:t>
            </a:r>
            <a:r>
              <a:rPr kumimoji="1" lang="en-US" altLang="ja-JP" dirty="0" smtClean="0"/>
              <a:t>ggplot2</a:t>
            </a:r>
            <a:r>
              <a:rPr lang="ja-JP" altLang="en-US" dirty="0"/>
              <a:t>ライブラリ</a:t>
            </a:r>
            <a:r>
              <a:rPr lang="ja-JP" altLang="en-US" dirty="0" smtClean="0"/>
              <a:t>を読み込む</a:t>
            </a:r>
            <a:endParaRPr lang="en-US" altLang="ja-JP" dirty="0" smtClean="0"/>
          </a:p>
          <a:p>
            <a:r>
              <a:rPr kumimoji="1" lang="ja-JP" altLang="en-US" dirty="0" smtClean="0"/>
              <a:t>データフレーム</a:t>
            </a:r>
            <a:r>
              <a:rPr lang="ja-JP" altLang="en-US" dirty="0" smtClean="0"/>
              <a:t>と</a:t>
            </a:r>
            <a:r>
              <a:rPr lang="ja-JP" altLang="en-US" dirty="0" smtClean="0"/>
              <a:t>列</a:t>
            </a:r>
            <a:r>
              <a:rPr lang="ja-JP" altLang="en-US" dirty="0" smtClean="0"/>
              <a:t>を</a:t>
            </a:r>
            <a:r>
              <a:rPr lang="ja-JP" altLang="en-US" dirty="0"/>
              <a:t>使用する</a:t>
            </a:r>
            <a:r>
              <a:rPr lang="ja-JP" altLang="en-US" dirty="0" smtClean="0"/>
              <a:t>か</a:t>
            </a:r>
            <a:r>
              <a:rPr lang="ja-JP" altLang="en-US" dirty="0" smtClean="0"/>
              <a:t>宣言</a:t>
            </a:r>
            <a:r>
              <a:rPr lang="en-US" altLang="ja-JP" dirty="0" smtClean="0"/>
              <a:t>(</a:t>
            </a:r>
            <a:r>
              <a:rPr lang="en-US" altLang="ja-JP" dirty="0" err="1" smtClean="0"/>
              <a:t>aes</a:t>
            </a:r>
            <a:r>
              <a:rPr lang="ja-JP" altLang="en-US" dirty="0" smtClean="0"/>
              <a:t>は</a:t>
            </a:r>
            <a:r>
              <a:rPr lang="en-US" altLang="ja-JP" dirty="0" smtClean="0"/>
              <a:t>aesthetics(</a:t>
            </a:r>
            <a:r>
              <a:rPr lang="ja-JP" altLang="en-US" dirty="0" smtClean="0"/>
              <a:t>美学</a:t>
            </a:r>
            <a:r>
              <a:rPr lang="en-US" altLang="ja-JP" dirty="0" smtClean="0"/>
              <a:t>)</a:t>
            </a:r>
            <a:r>
              <a:rPr lang="ja-JP" altLang="en-US" dirty="0" smtClean="0"/>
              <a:t>が語源</a:t>
            </a:r>
            <a:r>
              <a:rPr lang="en-US" altLang="ja-JP" dirty="0" smtClean="0"/>
              <a:t>)</a:t>
            </a:r>
            <a:endParaRPr lang="en-US" altLang="ja-JP" dirty="0" smtClean="0"/>
          </a:p>
          <a:p>
            <a:r>
              <a:rPr lang="ja-JP" altLang="en-US" dirty="0" smtClean="0"/>
              <a:t>データ</a:t>
            </a:r>
            <a:r>
              <a:rPr lang="en-US" altLang="ja-JP" dirty="0" smtClean="0"/>
              <a:t>-&gt;</a:t>
            </a:r>
            <a:r>
              <a:rPr lang="ja-JP" altLang="en-US" dirty="0"/>
              <a:t>点</a:t>
            </a:r>
            <a:r>
              <a:rPr lang="ja-JP" altLang="en-US" dirty="0" smtClean="0"/>
              <a:t>の位置</a:t>
            </a:r>
            <a:r>
              <a:rPr lang="en-US" altLang="ja-JP" dirty="0" smtClean="0"/>
              <a:t>-&gt;</a:t>
            </a:r>
            <a:r>
              <a:rPr lang="ja-JP" altLang="en-US" dirty="0" smtClean="0"/>
              <a:t>軸</a:t>
            </a:r>
            <a:r>
              <a:rPr lang="en-US" altLang="ja-JP" dirty="0" smtClean="0"/>
              <a:t>-&gt;</a:t>
            </a:r>
            <a:r>
              <a:rPr lang="ja-JP" altLang="en-US" dirty="0" smtClean="0"/>
              <a:t>凡例とレイヤーを重ねていく記法</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25</a:t>
            </a:fld>
            <a:endParaRPr lang="ja-JP" altLang="en-US" dirty="0"/>
          </a:p>
        </p:txBody>
      </p:sp>
      <p:sp>
        <p:nvSpPr>
          <p:cNvPr id="6"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s-ES" altLang="ja-JP" dirty="0" smtClean="0">
                <a:solidFill>
                  <a:schemeClr val="accent1"/>
                </a:solidFill>
                <a:latin typeface="Courier New" pitchFamily="49" charset="0"/>
                <a:ea typeface="ＭＳ ゴシック" pitchFamily="49" charset="-128"/>
                <a:cs typeface="Courier New" pitchFamily="49" charset="0"/>
              </a:rPr>
              <a:t>&gt;</a:t>
            </a:r>
            <a:r>
              <a:rPr lang="es-ES" altLang="ja-JP" dirty="0" smtClean="0">
                <a:solidFill>
                  <a:schemeClr val="bg1"/>
                </a:solidFill>
                <a:latin typeface="Courier New" pitchFamily="49" charset="0"/>
                <a:ea typeface="ＭＳ ゴシック" pitchFamily="49" charset="-128"/>
                <a:cs typeface="Courier New" pitchFamily="49" charset="0"/>
              </a:rPr>
              <a:t> library(ggplot2)</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base1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err="1">
                <a:solidFill>
                  <a:schemeClr val="bg1"/>
                </a:solidFill>
                <a:latin typeface="Courier New" pitchFamily="49" charset="0"/>
                <a:ea typeface="ＭＳ ゴシック" pitchFamily="49" charset="-128"/>
                <a:cs typeface="Courier New" pitchFamily="49" charset="0"/>
              </a:rPr>
              <a:t>ggplot</a:t>
            </a:r>
            <a:r>
              <a:rPr lang="en-US" altLang="ja-JP" dirty="0">
                <a:solidFill>
                  <a:schemeClr val="bg1"/>
                </a:solidFill>
                <a:latin typeface="Courier New" pitchFamily="49" charset="0"/>
                <a:ea typeface="ＭＳ ゴシック" pitchFamily="49" charset="-128"/>
                <a:cs typeface="Courier New" pitchFamily="49" charset="0"/>
              </a:rPr>
              <a:t>(</a:t>
            </a:r>
            <a:r>
              <a:rPr lang="en-US" altLang="ja-JP" dirty="0" err="1">
                <a:solidFill>
                  <a:schemeClr val="bg1"/>
                </a:solidFill>
                <a:latin typeface="Courier New" pitchFamily="49" charset="0"/>
                <a:ea typeface="ＭＳ ゴシック" pitchFamily="49" charset="-128"/>
                <a:cs typeface="Courier New" pitchFamily="49" charset="0"/>
              </a:rPr>
              <a:t>df_default</a:t>
            </a:r>
            <a:r>
              <a:rPr lang="en-US" altLang="ja-JP" dirty="0">
                <a:solidFill>
                  <a:schemeClr val="bg1"/>
                </a:solidFill>
                <a:latin typeface="Courier New" pitchFamily="49" charset="0"/>
                <a:ea typeface="ＭＳ ゴシック" pitchFamily="49" charset="-128"/>
                <a:cs typeface="Courier New" pitchFamily="49" charset="0"/>
              </a:rPr>
              <a:t>, </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aes</a:t>
            </a:r>
            <a:r>
              <a:rPr lang="en-US" altLang="ja-JP" dirty="0">
                <a:solidFill>
                  <a:schemeClr val="bg1"/>
                </a:solidFill>
                <a:latin typeface="Courier New" pitchFamily="49" charset="0"/>
                <a:ea typeface="ＭＳ ゴシック" pitchFamily="49" charset="-128"/>
                <a:cs typeface="Courier New" pitchFamily="49" charset="0"/>
              </a:rPr>
              <a:t>(x = </a:t>
            </a:r>
            <a:r>
              <a:rPr lang="en-US" altLang="ja-JP" dirty="0" smtClean="0">
                <a:solidFill>
                  <a:schemeClr val="bg1"/>
                </a:solidFill>
                <a:latin typeface="Courier New" pitchFamily="49" charset="0"/>
                <a:ea typeface="ＭＳ ゴシック" pitchFamily="49" charset="-128"/>
                <a:cs typeface="Courier New" pitchFamily="49" charset="0"/>
              </a:rPr>
              <a:t>EDUCATION,</a:t>
            </a:r>
            <a:r>
              <a:rPr lang="ja-JP" altLang="en-US" dirty="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y </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MARRIAGE</a:t>
            </a:r>
            <a:r>
              <a:rPr lang="en-US" altLang="ja-JP" dirty="0" smtClean="0">
                <a:solidFill>
                  <a:schemeClr val="bg1"/>
                </a:solidFill>
                <a:latin typeface="Courier New" pitchFamily="49" charset="0"/>
                <a:ea typeface="ＭＳ ゴシック" pitchFamily="49" charset="-128"/>
                <a:cs typeface="Courier New" pitchFamily="49" charset="0"/>
              </a:rPr>
              <a:t>))</a:t>
            </a:r>
            <a:br>
              <a:rPr lang="en-US" altLang="ja-JP" dirty="0" smtClean="0">
                <a:solidFill>
                  <a:schemeClr val="bg1"/>
                </a:solidFill>
                <a:latin typeface="Courier New" pitchFamily="49" charset="0"/>
                <a:ea typeface="ＭＳ ゴシック" pitchFamily="49" charset="-128"/>
                <a:cs typeface="Courier New" pitchFamily="49" charset="0"/>
              </a:rPr>
            </a:br>
            <a:r>
              <a:rPr lang="en-US" altLang="ja-JP" dirty="0" smtClean="0">
                <a:solidFill>
                  <a:srgbClr val="FF0000"/>
                </a:solidFill>
                <a:latin typeface="Courier New" pitchFamily="49" charset="0"/>
                <a:ea typeface="ＭＳ ゴシック" pitchFamily="49" charset="-128"/>
                <a:cs typeface="Courier New" pitchFamily="49" charset="0"/>
              </a:rPr>
              <a:t>&gt;</a:t>
            </a:r>
            <a:r>
              <a:rPr lang="ja-JP" altLang="en-US" dirty="0" smtClean="0">
                <a:solidFill>
                  <a:srgbClr val="FF0000"/>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base1</a:t>
            </a:r>
            <a:endParaRPr lang="en-US" altLang="ja-JP" dirty="0" smtClean="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points1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smtClean="0">
                <a:solidFill>
                  <a:schemeClr val="bg1"/>
                </a:solidFill>
                <a:latin typeface="Courier New" pitchFamily="49" charset="0"/>
                <a:ea typeface="ＭＳ ゴシック" pitchFamily="49" charset="-128"/>
                <a:cs typeface="Courier New" pitchFamily="49" charset="0"/>
              </a:rPr>
              <a:t>base1 </a:t>
            </a:r>
            <a:r>
              <a:rPr lang="en-US" altLang="ja-JP" dirty="0">
                <a:solidFill>
                  <a:schemeClr val="bg1"/>
                </a:solidFill>
                <a:latin typeface="Courier New" pitchFamily="49" charset="0"/>
                <a:ea typeface="ＭＳ ゴシック" pitchFamily="49" charset="-128"/>
                <a:cs typeface="Courier New" pitchFamily="49" charset="0"/>
              </a:rPr>
              <a:t>+ geom_bin2d()</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points1</a:t>
            </a:r>
            <a:endParaRPr lang="en-US" altLang="ja-JP" dirty="0" smtClean="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endParaRPr lang="en-US" altLang="ja-JP" dirty="0">
              <a:solidFill>
                <a:schemeClr val="bg1"/>
              </a:solidFill>
              <a:latin typeface="Courier New" pitchFamily="49" charset="0"/>
              <a:ea typeface="ＭＳ ゴシック" pitchFamily="49" charset="-128"/>
              <a:cs typeface="Courier New" pitchFamily="49"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9111" y="3515984"/>
            <a:ext cx="2131183" cy="212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表 8"/>
          <p:cNvGraphicFramePr>
            <a:graphicFrameLocks noGrp="1"/>
          </p:cNvGraphicFramePr>
          <p:nvPr>
            <p:extLst>
              <p:ext uri="{D42A27DB-BD31-4B8C-83A1-F6EECF244321}">
                <p14:modId xmlns:p14="http://schemas.microsoft.com/office/powerpoint/2010/main" val="3722578916"/>
              </p:ext>
            </p:extLst>
          </p:nvPr>
        </p:nvGraphicFramePr>
        <p:xfrm>
          <a:off x="8011160" y="380422"/>
          <a:ext cx="3879977" cy="1377984"/>
        </p:xfrm>
        <a:graphic>
          <a:graphicData uri="http://schemas.openxmlformats.org/drawingml/2006/table">
            <a:tbl>
              <a:tblPr firstRow="1" bandRow="1">
                <a:tableStyleId>{5FD0F851-EC5A-4D38-B0AD-8093EC10F338}</a:tableStyleId>
              </a:tblPr>
              <a:tblGrid>
                <a:gridCol w="955167"/>
                <a:gridCol w="827405"/>
                <a:gridCol w="2097405"/>
              </a:tblGrid>
              <a:tr h="248341">
                <a:tc>
                  <a:txBody>
                    <a:bodyPr/>
                    <a:lstStyle/>
                    <a:p>
                      <a:r>
                        <a:rPr kumimoji="1" lang="ja-JP" altLang="en-US" sz="1200" dirty="0" smtClean="0"/>
                        <a:t>列名</a:t>
                      </a:r>
                      <a:endParaRPr kumimoji="1" lang="ja-JP" altLang="en-US" sz="1200" dirty="0"/>
                    </a:p>
                  </a:txBody>
                  <a:tcPr/>
                </a:tc>
                <a:tc>
                  <a:txBody>
                    <a:bodyPr/>
                    <a:lstStyle/>
                    <a:p>
                      <a:r>
                        <a:rPr kumimoji="1" lang="ja-JP" altLang="en-US" sz="1200" dirty="0" smtClean="0"/>
                        <a:t>列の内容</a:t>
                      </a:r>
                      <a:endParaRPr kumimoji="1" lang="ja-JP" altLang="en-US" sz="1200" dirty="0"/>
                    </a:p>
                  </a:txBody>
                  <a:tcPr/>
                </a:tc>
                <a:tc>
                  <a:txBody>
                    <a:bodyPr/>
                    <a:lstStyle/>
                    <a:p>
                      <a:r>
                        <a:rPr kumimoji="1" lang="ja-JP" altLang="en-US" sz="1200" dirty="0" smtClean="0"/>
                        <a:t>補足</a:t>
                      </a:r>
                      <a:endParaRPr kumimoji="1" lang="ja-JP" altLang="en-US" sz="1200" dirty="0"/>
                    </a:p>
                  </a:txBody>
                  <a:tcPr/>
                </a:tc>
              </a:tr>
              <a:tr h="275916">
                <a:tc>
                  <a:txBody>
                    <a:bodyPr/>
                    <a:lstStyle/>
                    <a:p>
                      <a:r>
                        <a:rPr kumimoji="1" lang="en-US" altLang="ja-JP" sz="1200" dirty="0" smtClean="0"/>
                        <a:t>EDUCATION</a:t>
                      </a:r>
                      <a:endParaRPr kumimoji="1" lang="ja-JP" altLang="en-US" sz="1200" dirty="0"/>
                    </a:p>
                  </a:txBody>
                  <a:tcPr/>
                </a:tc>
                <a:tc>
                  <a:txBody>
                    <a:bodyPr/>
                    <a:lstStyle/>
                    <a:p>
                      <a:r>
                        <a:rPr kumimoji="1" lang="ja-JP" altLang="en-US" sz="1200" dirty="0" smtClean="0"/>
                        <a:t>学歴</a:t>
                      </a:r>
                      <a:endParaRPr kumimoji="1" lang="ja-JP" altLang="en-US" sz="1200" dirty="0"/>
                    </a:p>
                  </a:txBody>
                  <a:tcPr/>
                </a:tc>
                <a:tc>
                  <a:txBody>
                    <a:bodyPr/>
                    <a:lstStyle/>
                    <a:p>
                      <a:r>
                        <a:rPr lang="en-US" altLang="ja-JP" sz="1200" dirty="0" smtClean="0"/>
                        <a:t>1 = </a:t>
                      </a:r>
                      <a:r>
                        <a:rPr lang="ja-JP" altLang="en-US" sz="1200" dirty="0" smtClean="0"/>
                        <a:t>院卒</a:t>
                      </a:r>
                      <a:r>
                        <a:rPr lang="en-US" altLang="ja-JP" sz="1200" dirty="0" smtClean="0"/>
                        <a:t>; 2 = </a:t>
                      </a:r>
                      <a:r>
                        <a:rPr lang="ja-JP" altLang="en-US" sz="1200" dirty="0" smtClean="0"/>
                        <a:t>大卒</a:t>
                      </a:r>
                      <a:r>
                        <a:rPr lang="en-US" altLang="ja-JP" sz="1200" dirty="0" smtClean="0"/>
                        <a:t>; 3 = </a:t>
                      </a:r>
                      <a:r>
                        <a:rPr lang="ja-JP" altLang="en-US" sz="1200" dirty="0" smtClean="0"/>
                        <a:t>高卒</a:t>
                      </a:r>
                      <a:r>
                        <a:rPr lang="en-US" altLang="ja-JP" sz="1200" dirty="0" smtClean="0"/>
                        <a:t>…</a:t>
                      </a:r>
                      <a:endParaRPr kumimoji="1" lang="ja-JP" altLang="en-US" sz="1200" dirty="0"/>
                    </a:p>
                  </a:txBody>
                  <a:tcPr/>
                </a:tc>
              </a:tr>
              <a:tr h="275916">
                <a:tc>
                  <a:txBody>
                    <a:bodyPr/>
                    <a:lstStyle/>
                    <a:p>
                      <a:r>
                        <a:rPr lang="en-US" altLang="ja-JP" sz="1200" dirty="0" smtClean="0"/>
                        <a:t>MARRIAGE </a:t>
                      </a:r>
                      <a:endParaRPr kumimoji="1" lang="ja-JP" altLang="en-US" sz="1200" dirty="0"/>
                    </a:p>
                  </a:txBody>
                  <a:tcPr/>
                </a:tc>
                <a:tc>
                  <a:txBody>
                    <a:bodyPr/>
                    <a:lstStyle/>
                    <a:p>
                      <a:r>
                        <a:rPr kumimoji="1" lang="ja-JP" altLang="en-US" sz="1200" dirty="0" smtClean="0"/>
                        <a:t>婚姻</a:t>
                      </a:r>
                      <a:endParaRPr kumimoji="1" lang="ja-JP" altLang="en-US" sz="1200" dirty="0"/>
                    </a:p>
                  </a:txBody>
                  <a:tcPr/>
                </a:tc>
                <a:tc>
                  <a:txBody>
                    <a:bodyPr/>
                    <a:lstStyle/>
                    <a:p>
                      <a:r>
                        <a:rPr lang="en-US" altLang="ja-JP" sz="1200" dirty="0" smtClean="0"/>
                        <a:t>1 = </a:t>
                      </a:r>
                      <a:r>
                        <a:rPr lang="ja-JP" altLang="en-US" sz="1200" dirty="0" smtClean="0"/>
                        <a:t>既婚</a:t>
                      </a:r>
                      <a:r>
                        <a:rPr lang="en-US" altLang="ja-JP" sz="1200" dirty="0" smtClean="0"/>
                        <a:t>; 2 = </a:t>
                      </a:r>
                      <a:r>
                        <a:rPr lang="ja-JP" altLang="en-US" sz="1200" dirty="0" smtClean="0"/>
                        <a:t>独身</a:t>
                      </a:r>
                      <a:r>
                        <a:rPr lang="en-US" altLang="ja-JP" sz="1200" dirty="0" smtClean="0"/>
                        <a:t>; 3 = </a:t>
                      </a:r>
                      <a:r>
                        <a:rPr lang="ja-JP" altLang="en-US" sz="1200" dirty="0" smtClean="0"/>
                        <a:t>その他</a:t>
                      </a:r>
                      <a:endParaRPr kumimoji="1" lang="ja-JP" altLang="en-US" sz="1200" dirty="0"/>
                    </a:p>
                  </a:txBody>
                  <a:tcPr/>
                </a:tc>
              </a:tr>
              <a:tr h="275916">
                <a:tc>
                  <a:txBody>
                    <a:bodyPr/>
                    <a:lstStyle/>
                    <a:p>
                      <a:r>
                        <a:rPr lang="en-US" altLang="ja-JP" sz="1200" dirty="0" smtClean="0"/>
                        <a:t>AGE </a:t>
                      </a:r>
                      <a:endParaRPr kumimoji="1" lang="ja-JP" altLang="en-US" sz="1200" dirty="0"/>
                    </a:p>
                  </a:txBody>
                  <a:tcPr/>
                </a:tc>
                <a:tc>
                  <a:txBody>
                    <a:bodyPr/>
                    <a:lstStyle/>
                    <a:p>
                      <a:r>
                        <a:rPr lang="ja-JP" altLang="en-US" sz="1200" dirty="0" smtClean="0"/>
                        <a:t>年齢</a:t>
                      </a:r>
                      <a:endParaRPr kumimoji="1" lang="ja-JP" altLang="en-US" sz="1200" dirty="0"/>
                    </a:p>
                  </a:txBody>
                  <a:tcPr/>
                </a:tc>
                <a:tc>
                  <a:txBody>
                    <a:bodyPr/>
                    <a:lstStyle/>
                    <a:p>
                      <a:endParaRPr kumimoji="1" lang="ja-JP" altLang="en-US" sz="1200" dirty="0"/>
                    </a:p>
                  </a:txBody>
                  <a:tcPr/>
                </a:tc>
              </a:tr>
              <a:tr h="275916">
                <a:tc>
                  <a:txBody>
                    <a:bodyPr/>
                    <a:lstStyle/>
                    <a:p>
                      <a:r>
                        <a:rPr kumimoji="1" lang="en-US" altLang="ja-JP" sz="1200" dirty="0" smtClean="0"/>
                        <a:t>DEFAULT</a:t>
                      </a:r>
                      <a:endParaRPr kumimoji="1" lang="ja-JP" altLang="en-US" sz="1200" dirty="0"/>
                    </a:p>
                  </a:txBody>
                  <a:tcPr/>
                </a:tc>
                <a:tc>
                  <a:txBody>
                    <a:bodyPr/>
                    <a:lstStyle/>
                    <a:p>
                      <a:r>
                        <a:rPr kumimoji="1" lang="ja-JP" altLang="en-US" sz="1200" dirty="0" smtClean="0"/>
                        <a:t>デフォルト</a:t>
                      </a:r>
                      <a:endParaRPr kumimoji="1" lang="ja-JP" altLang="en-US" sz="1200" dirty="0"/>
                    </a:p>
                  </a:txBody>
                  <a:tcPr/>
                </a:tc>
                <a:tc>
                  <a:txBody>
                    <a:bodyPr/>
                    <a:lstStyle/>
                    <a:p>
                      <a:r>
                        <a:rPr kumimoji="1" lang="en-US" altLang="ja-JP" sz="1200" dirty="0" smtClean="0"/>
                        <a:t>1 =</a:t>
                      </a:r>
                      <a:r>
                        <a:rPr kumimoji="1" lang="en-US" altLang="ja-JP" sz="1200" baseline="0" dirty="0" smtClean="0"/>
                        <a:t> </a:t>
                      </a:r>
                      <a:r>
                        <a:rPr kumimoji="1" lang="ja-JP" altLang="en-US" sz="1200" baseline="0" dirty="0" smtClean="0"/>
                        <a:t>デファルト</a:t>
                      </a:r>
                      <a:r>
                        <a:rPr kumimoji="1" lang="en-US" altLang="ja-JP" sz="1200" baseline="0" dirty="0" smtClean="0"/>
                        <a:t>;</a:t>
                      </a:r>
                      <a:r>
                        <a:rPr kumimoji="1" lang="ja-JP" altLang="en-US" sz="1200" baseline="0" dirty="0" smtClean="0"/>
                        <a:t> </a:t>
                      </a:r>
                      <a:r>
                        <a:rPr kumimoji="1" lang="en-US" altLang="ja-JP" sz="1200" baseline="0" dirty="0" smtClean="0"/>
                        <a:t>0</a:t>
                      </a:r>
                      <a:r>
                        <a:rPr kumimoji="1" lang="ja-JP" altLang="en-US" sz="1200" baseline="0" dirty="0" smtClean="0"/>
                        <a:t> </a:t>
                      </a:r>
                      <a:r>
                        <a:rPr kumimoji="1" lang="en-US" altLang="ja-JP" sz="1200" baseline="0" dirty="0" smtClean="0"/>
                        <a:t>=</a:t>
                      </a:r>
                      <a:r>
                        <a:rPr kumimoji="1" lang="ja-JP" altLang="en-US" sz="1200" baseline="0" dirty="0" smtClean="0"/>
                        <a:t> 正常</a:t>
                      </a:r>
                      <a:endParaRPr kumimoji="1" lang="ja-JP" altLang="en-US" sz="1200" dirty="0"/>
                    </a:p>
                  </a:txBody>
                  <a:tcPr/>
                </a:tc>
              </a:tr>
            </a:tbl>
          </a:graphicData>
        </a:graphic>
      </p:graphicFrame>
    </p:spTree>
    <p:extLst>
      <p:ext uri="{BB962C8B-B14F-4D97-AF65-F5344CB8AC3E}">
        <p14:creationId xmlns:p14="http://schemas.microsoft.com/office/powerpoint/2010/main" val="281878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数字型じゃなくてフラグとして扱いたい</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factor</a:t>
            </a:r>
            <a:r>
              <a:rPr lang="ja-JP" altLang="en-US" dirty="0" smtClean="0"/>
              <a:t>でフラグに数字を使っていた</a:t>
            </a:r>
            <a:r>
              <a:rPr lang="ja-JP" altLang="en-US" dirty="0"/>
              <a:t>列</a:t>
            </a:r>
            <a:r>
              <a:rPr lang="ja-JP" altLang="en-US" dirty="0" smtClean="0"/>
              <a:t>をちゃんとフラグとして認識</a:t>
            </a:r>
            <a:endParaRPr lang="en-US" altLang="ja-JP" dirty="0" smtClean="0"/>
          </a:p>
          <a:p>
            <a:r>
              <a:rPr lang="ja-JP" altLang="en-US" dirty="0" smtClean="0"/>
              <a:t>モデル作成のときに重要</a:t>
            </a:r>
            <a:endParaRPr lang="en-US" altLang="ja-JP" dirty="0" smtClean="0"/>
          </a:p>
          <a:p>
            <a:r>
              <a:rPr kumimoji="1" lang="ja-JP" altLang="en-US" dirty="0" smtClean="0"/>
              <a:t>「</a:t>
            </a:r>
            <a:r>
              <a:rPr kumimoji="1" lang="en-US" altLang="ja-JP" dirty="0" smtClean="0"/>
              <a:t>1</a:t>
            </a:r>
            <a:r>
              <a:rPr kumimoji="1" lang="ja-JP" altLang="en-US" dirty="0" smtClean="0"/>
              <a:t> </a:t>
            </a:r>
            <a:r>
              <a:rPr kumimoji="1" lang="en-US" altLang="ja-JP" dirty="0" smtClean="0"/>
              <a:t>:</a:t>
            </a:r>
            <a:r>
              <a:rPr lang="ja-JP" altLang="en-US" dirty="0" smtClean="0"/>
              <a:t>アウト </a:t>
            </a:r>
            <a:r>
              <a:rPr lang="en-US" altLang="ja-JP" dirty="0"/>
              <a:t>0</a:t>
            </a:r>
            <a:r>
              <a:rPr lang="en-US" altLang="ja-JP" dirty="0" smtClean="0"/>
              <a:t>:</a:t>
            </a:r>
            <a:r>
              <a:rPr lang="ja-JP" altLang="en-US" dirty="0" smtClean="0"/>
              <a:t> 正常 </a:t>
            </a:r>
            <a:r>
              <a:rPr lang="en-US" altLang="ja-JP" dirty="0" smtClean="0"/>
              <a:t>99:</a:t>
            </a:r>
            <a:r>
              <a:rPr lang="ja-JP" altLang="en-US" dirty="0" smtClean="0"/>
              <a:t> 不明」のような場合に数値して扱わないで済む</a:t>
            </a:r>
            <a:endParaRPr lang="en-US" altLang="ja-JP" dirty="0" smtClean="0"/>
          </a:p>
          <a:p>
            <a:pPr lvl="1"/>
            <a:r>
              <a:rPr kumimoji="1" lang="ja-JP" altLang="en-US" dirty="0" smtClean="0"/>
              <a:t>数値して扱うと</a:t>
            </a:r>
            <a:r>
              <a:rPr kumimoji="1" lang="en-US" altLang="ja-JP" dirty="0" smtClean="0"/>
              <a:t>1</a:t>
            </a:r>
            <a:r>
              <a:rPr kumimoji="1" lang="ja-JP" altLang="en-US" dirty="0" smtClean="0"/>
              <a:t>と</a:t>
            </a:r>
            <a:r>
              <a:rPr kumimoji="1" lang="en-US" altLang="ja-JP" dirty="0" smtClean="0"/>
              <a:t>99</a:t>
            </a:r>
            <a:r>
              <a:rPr kumimoji="1" lang="ja-JP" altLang="en-US" dirty="0" smtClean="0"/>
              <a:t>の差まで影響を受けてしまう</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26</a:t>
            </a:fld>
            <a:endParaRPr lang="ja-JP" altLang="en-US" dirty="0"/>
          </a:p>
        </p:txBody>
      </p:sp>
      <p:sp>
        <p:nvSpPr>
          <p:cNvPr id="7" name="コンテンツ プレースホルダ 5"/>
          <p:cNvSpPr txBox="1">
            <a:spLocks/>
          </p:cNvSpPr>
          <p:nvPr/>
        </p:nvSpPr>
        <p:spPr>
          <a:xfrm>
            <a:off x="531813" y="3731260"/>
            <a:ext cx="11125200" cy="170180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a:t>
            </a:r>
            <a:r>
              <a:rPr lang="es-ES" altLang="ja-JP" dirty="0">
                <a:solidFill>
                  <a:schemeClr val="bg1"/>
                </a:solidFill>
                <a:latin typeface="Courier New" pitchFamily="49" charset="0"/>
                <a:ea typeface="ＭＳ ゴシック" pitchFamily="49" charset="-128"/>
                <a:cs typeface="Courier New" pitchFamily="49" charset="0"/>
              </a:rPr>
              <a:t> x &lt;- </a:t>
            </a:r>
            <a:r>
              <a:rPr lang="es-ES" altLang="ja-JP" dirty="0" smtClean="0">
                <a:solidFill>
                  <a:schemeClr val="bg1"/>
                </a:solidFill>
                <a:latin typeface="Courier New" pitchFamily="49" charset="0"/>
                <a:ea typeface="ＭＳ ゴシック" pitchFamily="49" charset="-128"/>
                <a:cs typeface="Courier New" pitchFamily="49" charset="0"/>
              </a:rPr>
              <a:t>factor(c(1,0</a:t>
            </a:r>
            <a:r>
              <a:rPr lang="en-US" altLang="ja-JP" dirty="0" smtClean="0">
                <a:solidFill>
                  <a:schemeClr val="bg1"/>
                </a:solidFill>
                <a:latin typeface="Courier New" pitchFamily="49" charset="0"/>
                <a:ea typeface="ＭＳ ゴシック" pitchFamily="49" charset="-128"/>
                <a:cs typeface="Courier New" pitchFamily="49" charset="0"/>
              </a:rPr>
              <a:t>,99</a:t>
            </a:r>
            <a:r>
              <a:rPr lang="es-ES" altLang="ja-JP" dirty="0" smtClean="0">
                <a:solidFill>
                  <a:schemeClr val="bg1"/>
                </a:solidFill>
                <a:latin typeface="Courier New" pitchFamily="49" charset="0"/>
                <a:ea typeface="ＭＳ ゴシック" pitchFamily="49" charset="-128"/>
                <a:cs typeface="Courier New" pitchFamily="49" charset="0"/>
              </a:rPr>
              <a:t>))</a:t>
            </a:r>
            <a:endParaRPr lang="es-E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a:t>
            </a:r>
            <a:r>
              <a:rPr lang="es-ES" altLang="ja-JP" dirty="0">
                <a:solidFill>
                  <a:schemeClr val="bg1"/>
                </a:solidFill>
                <a:latin typeface="Courier New" pitchFamily="49" charset="0"/>
                <a:ea typeface="ＭＳ ゴシック" pitchFamily="49" charset="-128"/>
                <a:cs typeface="Courier New" pitchFamily="49" charset="0"/>
              </a:rPr>
              <a:t> </a:t>
            </a:r>
            <a:r>
              <a:rPr lang="es-ES" altLang="ja-JP" dirty="0" smtClean="0">
                <a:solidFill>
                  <a:schemeClr val="bg1"/>
                </a:solidFill>
                <a:latin typeface="Courier New" pitchFamily="49" charset="0"/>
                <a:ea typeface="ＭＳ ゴシック" pitchFamily="49" charset="-128"/>
                <a:cs typeface="Courier New" pitchFamily="49" charset="0"/>
              </a:rPr>
              <a:t>x</a:t>
            </a:r>
            <a:br>
              <a:rPr lang="es-ES" altLang="ja-JP" dirty="0" smtClean="0">
                <a:solidFill>
                  <a:schemeClr val="bg1"/>
                </a:solidFill>
                <a:latin typeface="Courier New" pitchFamily="49" charset="0"/>
                <a:ea typeface="ＭＳ ゴシック" pitchFamily="49" charset="-128"/>
                <a:cs typeface="Courier New" pitchFamily="49" charset="0"/>
              </a:rPr>
            </a:br>
            <a:r>
              <a:rPr lang="es-ES" altLang="ja-JP" dirty="0" smtClean="0">
                <a:solidFill>
                  <a:schemeClr val="bg1"/>
                </a:solidFill>
                <a:latin typeface="Courier New" pitchFamily="49" charset="0"/>
                <a:ea typeface="ＭＳ ゴシック" pitchFamily="49" charset="-128"/>
                <a:cs typeface="Courier New" pitchFamily="49" charset="0"/>
              </a:rPr>
              <a:t>[1</a:t>
            </a:r>
            <a:r>
              <a:rPr lang="es-ES" altLang="ja-JP" dirty="0">
                <a:solidFill>
                  <a:schemeClr val="bg1"/>
                </a:solidFill>
                <a:latin typeface="Courier New" pitchFamily="49" charset="0"/>
                <a:ea typeface="ＭＳ ゴシック" pitchFamily="49" charset="-128"/>
                <a:cs typeface="Courier New" pitchFamily="49" charset="0"/>
              </a:rPr>
              <a:t>] 1 </a:t>
            </a:r>
            <a:r>
              <a:rPr lang="es-ES" altLang="ja-JP" dirty="0" smtClean="0">
                <a:solidFill>
                  <a:schemeClr val="bg1"/>
                </a:solidFill>
                <a:latin typeface="Courier New" pitchFamily="49" charset="0"/>
                <a:ea typeface="ＭＳ ゴシック" pitchFamily="49" charset="-128"/>
                <a:cs typeface="Courier New" pitchFamily="49" charset="0"/>
              </a:rPr>
              <a:t>0</a:t>
            </a:r>
            <a:r>
              <a:rPr lang="ja-JP" altLang="en-US" dirty="0" smtClean="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99</a:t>
            </a:r>
            <a:r>
              <a:rPr lang="es-ES" altLang="ja-JP" dirty="0" smtClean="0">
                <a:solidFill>
                  <a:schemeClr val="bg1"/>
                </a:solidFill>
                <a:latin typeface="Courier New" pitchFamily="49" charset="0"/>
                <a:ea typeface="ＭＳ ゴシック" pitchFamily="49" charset="-128"/>
                <a:cs typeface="Courier New" pitchFamily="49" charset="0"/>
              </a:rPr>
              <a:t/>
            </a:r>
            <a:br>
              <a:rPr lang="es-ES" altLang="ja-JP" dirty="0" smtClean="0">
                <a:solidFill>
                  <a:schemeClr val="bg1"/>
                </a:solidFill>
                <a:latin typeface="Courier New" pitchFamily="49" charset="0"/>
                <a:ea typeface="ＭＳ ゴシック" pitchFamily="49" charset="-128"/>
                <a:cs typeface="Courier New" pitchFamily="49" charset="0"/>
              </a:rPr>
            </a:br>
            <a:r>
              <a:rPr lang="es-ES" altLang="ja-JP" dirty="0" smtClean="0">
                <a:solidFill>
                  <a:schemeClr val="bg1"/>
                </a:solidFill>
                <a:latin typeface="Courier New" pitchFamily="49" charset="0"/>
                <a:ea typeface="ＭＳ ゴシック" pitchFamily="49" charset="-128"/>
                <a:cs typeface="Courier New" pitchFamily="49" charset="0"/>
              </a:rPr>
              <a:t>Levels</a:t>
            </a:r>
            <a:r>
              <a:rPr lang="es-ES" altLang="ja-JP" dirty="0">
                <a:solidFill>
                  <a:schemeClr val="bg1"/>
                </a:solidFill>
                <a:latin typeface="Courier New" pitchFamily="49" charset="0"/>
                <a:ea typeface="ＭＳ ゴシック" pitchFamily="49" charset="-128"/>
                <a:cs typeface="Courier New" pitchFamily="49" charset="0"/>
              </a:rPr>
              <a:t>: 0 </a:t>
            </a:r>
            <a:r>
              <a:rPr lang="es-ES" altLang="ja-JP" dirty="0" smtClean="0">
                <a:solidFill>
                  <a:schemeClr val="bg1"/>
                </a:solidFill>
                <a:latin typeface="Courier New" pitchFamily="49" charset="0"/>
                <a:ea typeface="ＭＳ ゴシック" pitchFamily="49" charset="-128"/>
                <a:cs typeface="Courier New" pitchFamily="49" charset="0"/>
              </a:rPr>
              <a:t>1</a:t>
            </a:r>
            <a:r>
              <a:rPr lang="ja-JP" altLang="en-US" dirty="0" smtClean="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99</a:t>
            </a:r>
            <a:endParaRPr lang="es-ES" altLang="ja-JP" dirty="0">
              <a:solidFill>
                <a:schemeClr val="bg1"/>
              </a:solidFill>
              <a:latin typeface="Courier New" pitchFamily="49" charset="0"/>
              <a:ea typeface="ＭＳ ゴシック" pitchFamily="49" charset="-128"/>
              <a:cs typeface="Courier New" pitchFamily="49" charset="0"/>
            </a:endParaRPr>
          </a:p>
        </p:txBody>
      </p:sp>
    </p:spTree>
    <p:extLst>
      <p:ext uri="{BB962C8B-B14F-4D97-AF65-F5344CB8AC3E}">
        <p14:creationId xmlns:p14="http://schemas.microsoft.com/office/powerpoint/2010/main" val="168909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ggplot2</a:t>
            </a:r>
            <a:r>
              <a:rPr kumimoji="1" lang="ja-JP" altLang="en-US" dirty="0" smtClean="0"/>
              <a:t>で描写</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library</a:t>
            </a:r>
            <a:r>
              <a:rPr lang="ja-JP" altLang="en-US" dirty="0" smtClean="0"/>
              <a:t>はセッションで一度読みこめばよい</a:t>
            </a:r>
            <a:endParaRPr lang="en-US" altLang="ja-JP" dirty="0" smtClean="0"/>
          </a:p>
          <a:p>
            <a:r>
              <a:rPr lang="ja-JP" altLang="en-US" dirty="0"/>
              <a:t>さきほど</a:t>
            </a:r>
            <a:r>
              <a:rPr lang="en-US" altLang="ja-JP" dirty="0" err="1" smtClean="0"/>
              <a:t>aes</a:t>
            </a:r>
            <a:r>
              <a:rPr lang="ja-JP" altLang="en-US" dirty="0" smtClean="0"/>
              <a:t>で指定した列を</a:t>
            </a:r>
            <a:r>
              <a:rPr lang="en-US" altLang="ja-JP" dirty="0" smtClean="0"/>
              <a:t>factor</a:t>
            </a:r>
            <a:r>
              <a:rPr lang="ja-JP" altLang="en-US" dirty="0" smtClean="0"/>
              <a:t>に変換</a:t>
            </a:r>
            <a:endParaRPr lang="en-US" altLang="ja-JP" dirty="0" smtClean="0"/>
          </a:p>
          <a:p>
            <a:r>
              <a:rPr lang="en-US" altLang="ja-JP" dirty="0" err="1" smtClean="0">
                <a:latin typeface="Courier New" panose="02070309020205020404" pitchFamily="49" charset="0"/>
                <a:cs typeface="Courier New" panose="02070309020205020404" pitchFamily="49" charset="0"/>
              </a:rPr>
              <a:t>aes</a:t>
            </a:r>
            <a:r>
              <a:rPr lang="en-US" altLang="ja-JP" dirty="0" smtClean="0">
                <a:latin typeface="Courier New" panose="02070309020205020404" pitchFamily="49" charset="0"/>
                <a:cs typeface="Courier New" panose="02070309020205020404" pitchFamily="49" charset="0"/>
              </a:rPr>
              <a:t>(EDUCATION, MARRIAGE)</a:t>
            </a:r>
            <a:r>
              <a:rPr lang="ja-JP" altLang="en-US" dirty="0" smtClean="0"/>
              <a:t>と省略可能</a:t>
            </a:r>
            <a:endParaRPr lang="en-US" altLang="ja-JP"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27</a:t>
            </a:fld>
            <a:endParaRPr lang="ja-JP" altLang="en-US" dirty="0"/>
          </a:p>
        </p:txBody>
      </p:sp>
      <p:sp>
        <p:nvSpPr>
          <p:cNvPr id="6"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base2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err="1">
                <a:solidFill>
                  <a:schemeClr val="bg1"/>
                </a:solidFill>
                <a:latin typeface="Courier New" pitchFamily="49" charset="0"/>
                <a:ea typeface="ＭＳ ゴシック" pitchFamily="49" charset="-128"/>
                <a:cs typeface="Courier New" pitchFamily="49" charset="0"/>
              </a:rPr>
              <a:t>ggplot</a:t>
            </a:r>
            <a:r>
              <a:rPr lang="en-US" altLang="ja-JP" dirty="0">
                <a:solidFill>
                  <a:schemeClr val="bg1"/>
                </a:solidFill>
                <a:latin typeface="Courier New" pitchFamily="49" charset="0"/>
                <a:ea typeface="ＭＳ ゴシック" pitchFamily="49" charset="-128"/>
                <a:cs typeface="Courier New" pitchFamily="49" charset="0"/>
              </a:rPr>
              <a:t>(</a:t>
            </a:r>
            <a:r>
              <a:rPr lang="en-US" altLang="ja-JP" dirty="0" err="1">
                <a:solidFill>
                  <a:schemeClr val="bg1"/>
                </a:solidFill>
                <a:latin typeface="Courier New" pitchFamily="49" charset="0"/>
                <a:ea typeface="ＭＳ ゴシック" pitchFamily="49" charset="-128"/>
                <a:cs typeface="Courier New" pitchFamily="49" charset="0"/>
              </a:rPr>
              <a:t>df_default</a:t>
            </a:r>
            <a:r>
              <a:rPr lang="en-US" altLang="ja-JP" dirty="0">
                <a:solidFill>
                  <a:schemeClr val="bg1"/>
                </a:solidFill>
                <a:latin typeface="Courier New" pitchFamily="49" charset="0"/>
                <a:ea typeface="ＭＳ ゴシック" pitchFamily="49" charset="-128"/>
                <a:cs typeface="Courier New" pitchFamily="49" charset="0"/>
              </a:rPr>
              <a:t>, </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smtClean="0">
                <a:solidFill>
                  <a:schemeClr val="bg1"/>
                </a:solidFill>
                <a:latin typeface="Courier New" pitchFamily="49" charset="0"/>
                <a:ea typeface="ＭＳ ゴシック" pitchFamily="49" charset="-128"/>
                <a:cs typeface="Courier New" pitchFamily="49" charset="0"/>
              </a:rPr>
              <a:t>aes</a:t>
            </a:r>
            <a:r>
              <a:rPr lang="en-US" altLang="ja-JP" dirty="0" smtClean="0">
                <a:solidFill>
                  <a:schemeClr val="bg1"/>
                </a:solidFill>
                <a:latin typeface="Courier New" pitchFamily="49" charset="0"/>
                <a:ea typeface="ＭＳ ゴシック" pitchFamily="49" charset="-128"/>
                <a:cs typeface="Courier New" pitchFamily="49" charset="0"/>
              </a:rPr>
              <a:t>(factor(EDUCATION),factor(MARRIAGE)))</a:t>
            </a:r>
            <a:br>
              <a:rPr lang="en-US" altLang="ja-JP" dirty="0" smtClean="0">
                <a:solidFill>
                  <a:schemeClr val="bg1"/>
                </a:solidFill>
                <a:latin typeface="Courier New" pitchFamily="49" charset="0"/>
                <a:ea typeface="ＭＳ ゴシック" pitchFamily="49" charset="-128"/>
                <a:cs typeface="Courier New" pitchFamily="49" charset="0"/>
              </a:rPr>
            </a:b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base2</a:t>
            </a:r>
            <a:endParaRPr lang="en-US" altLang="ja-JP" dirty="0" smtClean="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points2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smtClean="0">
                <a:solidFill>
                  <a:schemeClr val="bg1"/>
                </a:solidFill>
                <a:latin typeface="Courier New" pitchFamily="49" charset="0"/>
                <a:ea typeface="ＭＳ ゴシック" pitchFamily="49" charset="-128"/>
                <a:cs typeface="Courier New" pitchFamily="49" charset="0"/>
              </a:rPr>
              <a:t>base2 </a:t>
            </a:r>
            <a:r>
              <a:rPr lang="en-US" altLang="ja-JP" dirty="0">
                <a:solidFill>
                  <a:schemeClr val="bg1"/>
                </a:solidFill>
                <a:latin typeface="Courier New" pitchFamily="49" charset="0"/>
                <a:ea typeface="ＭＳ ゴシック" pitchFamily="49" charset="-128"/>
                <a:cs typeface="Courier New" pitchFamily="49" charset="0"/>
              </a:rPr>
              <a:t>+ geom_bin2d()</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points</a:t>
            </a:r>
            <a:r>
              <a:rPr lang="en-US" altLang="ja-JP" dirty="0">
                <a:solidFill>
                  <a:schemeClr val="bg1"/>
                </a:solidFill>
                <a:latin typeface="Courier New" pitchFamily="49" charset="0"/>
                <a:ea typeface="ＭＳ ゴシック" pitchFamily="49" charset="-128"/>
                <a:cs typeface="Courier New" pitchFamily="49" charset="0"/>
              </a:rPr>
              <a:t>2</a:t>
            </a:r>
            <a:endParaRPr lang="en-US" altLang="ja-JP" dirty="0" smtClean="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endParaRPr lang="en-US" altLang="ja-JP" dirty="0">
              <a:solidFill>
                <a:schemeClr val="bg1"/>
              </a:solidFill>
              <a:latin typeface="Courier New" pitchFamily="49" charset="0"/>
              <a:ea typeface="ＭＳ ゴシック" pitchFamily="49" charset="-128"/>
              <a:cs typeface="Courier New" pitchFamily="49"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3584" y="3515984"/>
            <a:ext cx="2130955" cy="212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048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ggplot2</a:t>
            </a:r>
            <a:r>
              <a:rPr kumimoji="1" lang="ja-JP" altLang="en-US" dirty="0" smtClean="0"/>
              <a:t>で描写</a:t>
            </a:r>
            <a:endParaRPr kumimoji="1" lang="ja-JP" altLang="en-US" dirty="0"/>
          </a:p>
        </p:txBody>
      </p:sp>
      <p:sp>
        <p:nvSpPr>
          <p:cNvPr id="3" name="コンテンツ プレースホルダー 2"/>
          <p:cNvSpPr>
            <a:spLocks noGrp="1"/>
          </p:cNvSpPr>
          <p:nvPr>
            <p:ph idx="1"/>
          </p:nvPr>
        </p:nvSpPr>
        <p:spPr/>
        <p:txBody>
          <a:bodyPr/>
          <a:lstStyle/>
          <a:p>
            <a:r>
              <a:rPr lang="en-US" altLang="ja-JP" dirty="0"/>
              <a:t>Data Visualization with ggplot2 Cheat Sheet</a:t>
            </a:r>
            <a:endParaRPr lang="en-US" altLang="ja-JP" dirty="0" smtClean="0">
              <a:hlinkClick r:id="rId2"/>
            </a:endParaRPr>
          </a:p>
          <a:p>
            <a:pPr lvl="1"/>
            <a:r>
              <a:rPr lang="en-US" altLang="ja-JP" sz="2000" dirty="0" smtClean="0">
                <a:hlinkClick r:id="rId2"/>
              </a:rPr>
              <a:t>http</a:t>
            </a:r>
            <a:r>
              <a:rPr lang="en-US" altLang="ja-JP" sz="2000" dirty="0">
                <a:hlinkClick r:id="rId2"/>
              </a:rPr>
              <a:t>://</a:t>
            </a:r>
            <a:r>
              <a:rPr lang="en-US" altLang="ja-JP" sz="2000" dirty="0" smtClean="0">
                <a:hlinkClick r:id="rId2"/>
              </a:rPr>
              <a:t>www.rstudio.com/wp-content/uploads/2015/12/ggplot2-cheatsheet-2.0.pdf</a:t>
            </a:r>
            <a:endParaRPr lang="en-US" altLang="ja-JP" sz="2000" dirty="0" smtClean="0"/>
          </a:p>
          <a:p>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28</a:t>
            </a:fld>
            <a:endParaRPr lang="ja-JP" altLang="en-US" dirty="0"/>
          </a:p>
        </p:txBody>
      </p:sp>
      <p:sp>
        <p:nvSpPr>
          <p:cNvPr id="6"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base3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err="1" smtClean="0">
                <a:solidFill>
                  <a:schemeClr val="bg1"/>
                </a:solidFill>
                <a:latin typeface="Courier New" pitchFamily="49" charset="0"/>
                <a:ea typeface="ＭＳ ゴシック" pitchFamily="49" charset="-128"/>
                <a:cs typeface="Courier New" pitchFamily="49" charset="0"/>
              </a:rPr>
              <a:t>ggplot</a:t>
            </a:r>
            <a:r>
              <a:rPr lang="en-US" altLang="ja-JP" dirty="0" smtClean="0">
                <a:solidFill>
                  <a:schemeClr val="bg1"/>
                </a:solidFill>
                <a:latin typeface="Courier New" pitchFamily="49" charset="0"/>
                <a:ea typeface="ＭＳ ゴシック" pitchFamily="49" charset="-128"/>
                <a:cs typeface="Courier New" pitchFamily="49" charset="0"/>
              </a:rPr>
              <a:t>(</a:t>
            </a:r>
            <a:r>
              <a:rPr lang="en-US" altLang="ja-JP" dirty="0" err="1" smtClean="0">
                <a:solidFill>
                  <a:schemeClr val="bg1"/>
                </a:solidFill>
                <a:latin typeface="Courier New" pitchFamily="49" charset="0"/>
                <a:ea typeface="ＭＳ ゴシック" pitchFamily="49" charset="-128"/>
                <a:cs typeface="Courier New" pitchFamily="49" charset="0"/>
              </a:rPr>
              <a:t>df_default,aes</a:t>
            </a:r>
            <a:r>
              <a:rPr lang="en-US" altLang="ja-JP" dirty="0" smtClean="0">
                <a:solidFill>
                  <a:schemeClr val="bg1"/>
                </a:solidFill>
                <a:latin typeface="Courier New" pitchFamily="49" charset="0"/>
                <a:ea typeface="ＭＳ ゴシック" pitchFamily="49" charset="-128"/>
                <a:cs typeface="Courier New" pitchFamily="49" charset="0"/>
              </a:rPr>
              <a:t>(AGE))</a:t>
            </a:r>
            <a:br>
              <a:rPr lang="en-US" altLang="ja-JP" dirty="0" smtClean="0">
                <a:solidFill>
                  <a:schemeClr val="bg1"/>
                </a:solidFill>
                <a:latin typeface="Courier New" pitchFamily="49" charset="0"/>
                <a:ea typeface="ＭＳ ゴシック" pitchFamily="49" charset="-128"/>
                <a:cs typeface="Courier New" pitchFamily="49" charset="0"/>
              </a:rPr>
            </a:b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base3</a:t>
            </a:r>
            <a:endParaRPr lang="en-US" altLang="ja-JP" dirty="0" smtClean="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points3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smtClean="0">
                <a:solidFill>
                  <a:schemeClr val="bg1"/>
                </a:solidFill>
                <a:latin typeface="Courier New" pitchFamily="49" charset="0"/>
                <a:ea typeface="ＭＳ ゴシック" pitchFamily="49" charset="-128"/>
                <a:cs typeface="Courier New" pitchFamily="49" charset="0"/>
              </a:rPr>
              <a:t>base3 </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geom_histogram</a:t>
            </a:r>
            <a:r>
              <a:rPr lang="en-US" altLang="ja-JP" dirty="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points</a:t>
            </a:r>
            <a:r>
              <a:rPr lang="en-US" altLang="ja-JP" dirty="0" smtClean="0">
                <a:solidFill>
                  <a:schemeClr val="bg1"/>
                </a:solidFill>
                <a:latin typeface="Courier New" pitchFamily="49" charset="0"/>
                <a:ea typeface="ＭＳ ゴシック" pitchFamily="49" charset="-128"/>
                <a:cs typeface="Courier New" pitchFamily="49" charset="0"/>
              </a:rPr>
              <a:t>3</a:t>
            </a:r>
            <a:endParaRPr lang="en-US" altLang="ja-JP" dirty="0">
              <a:solidFill>
                <a:schemeClr val="bg1"/>
              </a:solidFill>
              <a:latin typeface="Courier New" pitchFamily="49" charset="0"/>
              <a:ea typeface="ＭＳ ゴシック" pitchFamily="49" charset="-128"/>
              <a:cs typeface="Courier New" pitchFamily="49" charset="0"/>
            </a:endParaRPr>
          </a:p>
        </p:txBody>
      </p:sp>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1788" y="3515984"/>
            <a:ext cx="2130959" cy="212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201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ggplot2</a:t>
            </a:r>
            <a:r>
              <a:rPr kumimoji="1" lang="ja-JP" altLang="en-US" dirty="0" smtClean="0"/>
              <a:t>で描写</a:t>
            </a:r>
            <a:endParaRPr kumimoji="1" lang="ja-JP" altLang="en-US" dirty="0"/>
          </a:p>
        </p:txBody>
      </p:sp>
      <p:sp>
        <p:nvSpPr>
          <p:cNvPr id="3" name="コンテンツ プレースホルダー 2"/>
          <p:cNvSpPr>
            <a:spLocks noGrp="1"/>
          </p:cNvSpPr>
          <p:nvPr>
            <p:ph idx="1"/>
          </p:nvPr>
        </p:nvSpPr>
        <p:spPr/>
        <p:txBody>
          <a:bodyPr/>
          <a:lstStyle/>
          <a:p>
            <a:r>
              <a:rPr lang="en-US" altLang="ja-JP" dirty="0"/>
              <a:t>Data Visualization with ggplot2 Cheat Sheet</a:t>
            </a:r>
            <a:endParaRPr lang="en-US" altLang="ja-JP" dirty="0" smtClean="0">
              <a:hlinkClick r:id="rId2"/>
            </a:endParaRPr>
          </a:p>
          <a:p>
            <a:pPr lvl="1"/>
            <a:r>
              <a:rPr lang="en-US" altLang="ja-JP" sz="2000" dirty="0" smtClean="0">
                <a:hlinkClick r:id="rId2"/>
              </a:rPr>
              <a:t>http</a:t>
            </a:r>
            <a:r>
              <a:rPr lang="en-US" altLang="ja-JP" sz="2000" dirty="0">
                <a:hlinkClick r:id="rId2"/>
              </a:rPr>
              <a:t>://</a:t>
            </a:r>
            <a:r>
              <a:rPr lang="en-US" altLang="ja-JP" sz="2000" dirty="0" smtClean="0">
                <a:hlinkClick r:id="rId2"/>
              </a:rPr>
              <a:t>www.rstudio.com/wp-content/uploads/2015/12/ggplot2-cheatsheet-2.0.pdf</a:t>
            </a:r>
            <a:endParaRPr lang="en-US" altLang="ja-JP" sz="2000" dirty="0" smtClean="0"/>
          </a:p>
          <a:p>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29</a:t>
            </a:fld>
            <a:endParaRPr lang="ja-JP" altLang="en-US" dirty="0"/>
          </a:p>
        </p:txBody>
      </p:sp>
      <p:sp>
        <p:nvSpPr>
          <p:cNvPr id="6" name="コンテンツ プレースホルダ 5"/>
          <p:cNvSpPr txBox="1">
            <a:spLocks/>
          </p:cNvSpPr>
          <p:nvPr/>
        </p:nvSpPr>
        <p:spPr>
          <a:xfrm>
            <a:off x="531813" y="3215640"/>
            <a:ext cx="11125200" cy="27279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base4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err="1" smtClean="0">
                <a:solidFill>
                  <a:schemeClr val="bg1"/>
                </a:solidFill>
                <a:latin typeface="Courier New" pitchFamily="49" charset="0"/>
                <a:ea typeface="ＭＳ ゴシック" pitchFamily="49" charset="-128"/>
                <a:cs typeface="Courier New" pitchFamily="49" charset="0"/>
              </a:rPr>
              <a:t>ggplot</a:t>
            </a:r>
            <a:r>
              <a:rPr lang="en-US" altLang="ja-JP" dirty="0" smtClean="0">
                <a:solidFill>
                  <a:schemeClr val="bg1"/>
                </a:solidFill>
                <a:latin typeface="Courier New" pitchFamily="49" charset="0"/>
                <a:ea typeface="ＭＳ ゴシック" pitchFamily="49" charset="-128"/>
                <a:cs typeface="Courier New" pitchFamily="49" charset="0"/>
              </a:rPr>
              <a:t>(</a:t>
            </a:r>
            <a:r>
              <a:rPr lang="en-US" altLang="ja-JP" dirty="0" err="1" smtClean="0">
                <a:solidFill>
                  <a:schemeClr val="bg1"/>
                </a:solidFill>
                <a:latin typeface="Courier New" pitchFamily="49" charset="0"/>
                <a:ea typeface="ＭＳ ゴシック" pitchFamily="49" charset="-128"/>
                <a:cs typeface="Courier New" pitchFamily="49" charset="0"/>
              </a:rPr>
              <a:t>df_default</a:t>
            </a:r>
            <a:r>
              <a:rPr lang="en-U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err="1" smtClean="0">
                <a:solidFill>
                  <a:schemeClr val="bg1"/>
                </a:solidFill>
                <a:latin typeface="Courier New" pitchFamily="49" charset="0"/>
                <a:ea typeface="ＭＳ ゴシック" pitchFamily="49" charset="-128"/>
                <a:cs typeface="Courier New" pitchFamily="49" charset="0"/>
              </a:rPr>
              <a:t>aes</a:t>
            </a:r>
            <a:r>
              <a:rPr lang="en-US" altLang="ja-JP" dirty="0" smtClean="0">
                <a:solidFill>
                  <a:schemeClr val="bg1"/>
                </a:solidFill>
                <a:latin typeface="Courier New" pitchFamily="49" charset="0"/>
                <a:ea typeface="ＭＳ ゴシック" pitchFamily="49" charset="-128"/>
                <a:cs typeface="Courier New" pitchFamily="49" charset="0"/>
              </a:rPr>
              <a:t>(factor(default)))</a:t>
            </a:r>
            <a:br>
              <a:rPr lang="en-US" altLang="ja-JP" dirty="0" smtClean="0">
                <a:solidFill>
                  <a:schemeClr val="bg1"/>
                </a:solidFill>
                <a:latin typeface="Courier New" pitchFamily="49" charset="0"/>
                <a:ea typeface="ＭＳ ゴシック" pitchFamily="49" charset="-128"/>
                <a:cs typeface="Courier New" pitchFamily="49" charset="0"/>
              </a:rPr>
            </a:b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base4</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points4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smtClean="0">
                <a:solidFill>
                  <a:schemeClr val="bg1"/>
                </a:solidFill>
                <a:latin typeface="Courier New" pitchFamily="49" charset="0"/>
                <a:ea typeface="ＭＳ ゴシック" pitchFamily="49" charset="-128"/>
                <a:cs typeface="Courier New" pitchFamily="49" charset="0"/>
              </a:rPr>
              <a:t>base4 </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smtClean="0">
                <a:solidFill>
                  <a:schemeClr val="bg1"/>
                </a:solidFill>
                <a:latin typeface="Courier New" pitchFamily="49" charset="0"/>
                <a:ea typeface="ＭＳ ゴシック" pitchFamily="49" charset="-128"/>
                <a:cs typeface="Courier New" pitchFamily="49" charset="0"/>
              </a:rPr>
              <a:t>geom_bar</a:t>
            </a:r>
            <a:r>
              <a:rPr lang="en-US" altLang="ja-JP" dirty="0" smtClean="0">
                <a:solidFill>
                  <a:schemeClr val="bg1"/>
                </a:solidFill>
                <a:latin typeface="Courier New" pitchFamily="49" charset="0"/>
                <a:ea typeface="ＭＳ ゴシック" pitchFamily="49" charset="-128"/>
                <a:cs typeface="Courier New" pitchFamily="49" charset="0"/>
              </a:rPr>
              <a:t>()</a:t>
            </a:r>
            <a:endParaRPr lang="en-U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points</a:t>
            </a:r>
            <a:r>
              <a:rPr lang="en-US" altLang="ja-JP" dirty="0">
                <a:solidFill>
                  <a:schemeClr val="bg1"/>
                </a:solidFill>
                <a:latin typeface="Courier New" pitchFamily="49" charset="0"/>
                <a:ea typeface="ＭＳ ゴシック" pitchFamily="49" charset="-128"/>
                <a:cs typeface="Courier New" pitchFamily="49" charset="0"/>
              </a:rPr>
              <a:t>4</a:t>
            </a:r>
            <a:endParaRPr lang="en-US" altLang="ja-JP" dirty="0">
              <a:solidFill>
                <a:schemeClr val="bg1"/>
              </a:solidFill>
              <a:latin typeface="Courier New" pitchFamily="49" charset="0"/>
              <a:ea typeface="ＭＳ ゴシック" pitchFamily="49" charset="-128"/>
              <a:cs typeface="Courier New" pitchFamily="49"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0181" y="3515984"/>
            <a:ext cx="2130959" cy="2127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496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a:t>「</a:t>
            </a:r>
            <a:r>
              <a:rPr lang="en-US" altLang="ja-JP" dirty="0"/>
              <a:t>R</a:t>
            </a:r>
            <a:r>
              <a:rPr lang="ja-JP" altLang="en-US" dirty="0"/>
              <a:t>」超入門 　機械学習を</a:t>
            </a:r>
            <a:r>
              <a:rPr lang="ja-JP" altLang="en-US" dirty="0" smtClean="0"/>
              <a:t>はじめよう！</a:t>
            </a:r>
            <a:endParaRPr kumimoji="1" lang="ja-JP" altLang="en-US" dirty="0"/>
          </a:p>
        </p:txBody>
      </p:sp>
      <p:sp>
        <p:nvSpPr>
          <p:cNvPr id="7" name="テキスト プレースホルダー 6"/>
          <p:cNvSpPr>
            <a:spLocks noGrp="1"/>
          </p:cNvSpPr>
          <p:nvPr>
            <p:ph type="body" sz="quarter" idx="13"/>
          </p:nvPr>
        </p:nvSpPr>
        <p:spPr/>
        <p:txBody>
          <a:bodyPr/>
          <a:lstStyle/>
          <a:p>
            <a:pPr marL="515938" indent="-514350">
              <a:lnSpc>
                <a:spcPct val="50000"/>
              </a:lnSpc>
              <a:buFont typeface="+mj-lt"/>
              <a:buAutoNum type="arabicPeriod"/>
            </a:pPr>
            <a:r>
              <a:rPr lang="en-US" altLang="ja-JP" dirty="0" smtClean="0"/>
              <a:t>R</a:t>
            </a:r>
            <a:r>
              <a:rPr lang="ja-JP" altLang="en-US" dirty="0"/>
              <a:t>の</a:t>
            </a:r>
            <a:r>
              <a:rPr lang="ja-JP" altLang="en-US" dirty="0" smtClean="0"/>
              <a:t>インストール</a:t>
            </a:r>
            <a:endParaRPr lang="en-US" altLang="ja-JP" dirty="0" smtClean="0"/>
          </a:p>
          <a:p>
            <a:pPr marL="515938" indent="-514350">
              <a:lnSpc>
                <a:spcPct val="50000"/>
              </a:lnSpc>
              <a:buFont typeface="+mj-lt"/>
              <a:buAutoNum type="arabicPeriod"/>
            </a:pPr>
            <a:r>
              <a:rPr lang="en-US" altLang="ja-JP" dirty="0" smtClean="0"/>
              <a:t>R</a:t>
            </a:r>
            <a:r>
              <a:rPr lang="ja-JP" altLang="en-US" dirty="0"/>
              <a:t>と</a:t>
            </a:r>
            <a:r>
              <a:rPr lang="ja-JP" altLang="en-US" dirty="0" smtClean="0"/>
              <a:t>は</a:t>
            </a:r>
            <a:r>
              <a:rPr lang="ja-JP" altLang="en-US" dirty="0"/>
              <a:t>？</a:t>
            </a:r>
            <a:endParaRPr lang="en-US" altLang="ja-JP" dirty="0" smtClean="0"/>
          </a:p>
          <a:p>
            <a:pPr marL="515938" indent="-514350">
              <a:lnSpc>
                <a:spcPct val="50000"/>
              </a:lnSpc>
              <a:buFont typeface="+mj-lt"/>
              <a:buAutoNum type="arabicPeriod"/>
            </a:pPr>
            <a:r>
              <a:rPr lang="en-US" altLang="ja-JP" dirty="0" smtClean="0"/>
              <a:t>R</a:t>
            </a:r>
            <a:r>
              <a:rPr lang="ja-JP" altLang="en-US" dirty="0"/>
              <a:t>の</a:t>
            </a:r>
            <a:r>
              <a:rPr lang="ja-JP" altLang="en-US" dirty="0" smtClean="0"/>
              <a:t>基本</a:t>
            </a:r>
            <a:r>
              <a:rPr lang="en-US" altLang="ja-JP" dirty="0" smtClean="0"/>
              <a:t>(</a:t>
            </a:r>
            <a:r>
              <a:rPr lang="ja-JP" altLang="en-US" dirty="0"/>
              <a:t>変数と</a:t>
            </a:r>
            <a:r>
              <a:rPr lang="ja-JP" altLang="en-US" dirty="0" smtClean="0"/>
              <a:t>処理とデータ構造</a:t>
            </a:r>
            <a:r>
              <a:rPr lang="en-US" altLang="ja-JP" dirty="0" smtClean="0"/>
              <a:t>)</a:t>
            </a:r>
          </a:p>
          <a:p>
            <a:pPr marL="515938" indent="-514350">
              <a:lnSpc>
                <a:spcPct val="50000"/>
              </a:lnSpc>
              <a:buFont typeface="+mj-lt"/>
              <a:buAutoNum type="arabicPeriod"/>
            </a:pPr>
            <a:r>
              <a:rPr lang="en-US" altLang="ja-JP" dirty="0" smtClean="0"/>
              <a:t>R</a:t>
            </a:r>
            <a:r>
              <a:rPr lang="ja-JP" altLang="en-US" dirty="0"/>
              <a:t>に</a:t>
            </a:r>
            <a:r>
              <a:rPr lang="en-US" altLang="ja-JP" dirty="0"/>
              <a:t>csv</a:t>
            </a:r>
            <a:r>
              <a:rPr lang="ja-JP" altLang="en-US" dirty="0"/>
              <a:t>ファイルを</a:t>
            </a:r>
            <a:r>
              <a:rPr lang="ja-JP" altLang="en-US" dirty="0" smtClean="0"/>
              <a:t>読み込む</a:t>
            </a:r>
            <a:endParaRPr lang="en-US" altLang="ja-JP" dirty="0" smtClean="0"/>
          </a:p>
          <a:p>
            <a:pPr marL="515938" indent="-514350">
              <a:lnSpc>
                <a:spcPct val="50000"/>
              </a:lnSpc>
              <a:buFont typeface="+mj-lt"/>
              <a:buAutoNum type="arabicPeriod"/>
            </a:pPr>
            <a:r>
              <a:rPr lang="en-US" altLang="ja-JP" dirty="0" smtClean="0"/>
              <a:t>R</a:t>
            </a:r>
            <a:r>
              <a:rPr lang="ja-JP" altLang="en-US" dirty="0" smtClean="0"/>
              <a:t>でグラフ描写</a:t>
            </a:r>
            <a:endParaRPr lang="en-US" altLang="ja-JP" dirty="0" smtClean="0"/>
          </a:p>
          <a:p>
            <a:pPr marL="515938" indent="-514350">
              <a:lnSpc>
                <a:spcPct val="50000"/>
              </a:lnSpc>
              <a:buFont typeface="+mj-lt"/>
              <a:buAutoNum type="arabicPeriod"/>
            </a:pPr>
            <a:r>
              <a:rPr lang="en-US" altLang="ja-JP" dirty="0" smtClean="0"/>
              <a:t>R</a:t>
            </a:r>
            <a:r>
              <a:rPr lang="ja-JP" altLang="en-US" dirty="0"/>
              <a:t>で機械学習を</a:t>
            </a:r>
            <a:r>
              <a:rPr lang="ja-JP" altLang="en-US" dirty="0" smtClean="0"/>
              <a:t>使って予測モデル</a:t>
            </a:r>
            <a:r>
              <a:rPr lang="ja-JP" altLang="en-US" dirty="0"/>
              <a:t>作成</a:t>
            </a:r>
            <a:endParaRPr lang="en-US" altLang="ja-JP" dirty="0" smtClean="0"/>
          </a:p>
          <a:p>
            <a:pPr marL="515938" indent="-514350">
              <a:lnSpc>
                <a:spcPct val="50000"/>
              </a:lnSpc>
              <a:buFont typeface="+mj-lt"/>
              <a:buAutoNum type="arabicPeriod"/>
            </a:pPr>
            <a:r>
              <a:rPr lang="en-US" altLang="ja-JP" dirty="0" smtClean="0"/>
              <a:t>Oracle </a:t>
            </a:r>
            <a:r>
              <a:rPr lang="en-US" altLang="ja-JP" dirty="0"/>
              <a:t>R Enterprise</a:t>
            </a:r>
            <a:r>
              <a:rPr lang="ja-JP" altLang="en-US" dirty="0"/>
              <a:t>デモンストレーション</a:t>
            </a:r>
            <a:endParaRPr kumimoji="1" lang="ja-JP" altLang="en-US" dirty="0"/>
          </a:p>
        </p:txBody>
      </p:sp>
      <p:sp>
        <p:nvSpPr>
          <p:cNvPr id="2" name="スライド番号プレースホルダー 1"/>
          <p:cNvSpPr>
            <a:spLocks noGrp="1"/>
          </p:cNvSpPr>
          <p:nvPr>
            <p:ph type="sldNum" sz="quarter" idx="12"/>
          </p:nvPr>
        </p:nvSpPr>
        <p:spPr/>
        <p:txBody>
          <a:bodyPr/>
          <a:lstStyle/>
          <a:p>
            <a:fld id="{C51EAA63-D034-42AE-91FA-B13B9518C7BE}" type="slidenum">
              <a:rPr lang="en-US" altLang="ja-JP" smtClean="0"/>
              <a:pPr/>
              <a:t>3</a:t>
            </a:fld>
            <a:endParaRPr lang="ja-JP" altLang="en-US" dirty="0"/>
          </a:p>
        </p:txBody>
      </p:sp>
    </p:spTree>
    <p:extLst>
      <p:ext uri="{BB962C8B-B14F-4D97-AF65-F5344CB8AC3E}">
        <p14:creationId xmlns:p14="http://schemas.microsoft.com/office/powerpoint/2010/main" val="239844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pPr marL="515938" indent="-514350">
              <a:lnSpc>
                <a:spcPct val="50000"/>
              </a:lnSpc>
            </a:pPr>
            <a:r>
              <a:rPr lang="en-US" altLang="ja-JP" dirty="0"/>
              <a:t>R</a:t>
            </a:r>
            <a:r>
              <a:rPr lang="ja-JP" altLang="en-US" dirty="0"/>
              <a:t>で機械学習を</a:t>
            </a:r>
            <a:r>
              <a:rPr lang="ja-JP" altLang="en-US" dirty="0" smtClean="0"/>
              <a:t>使って</a:t>
            </a:r>
            <a:r>
              <a:rPr lang="ja-JP" altLang="en-US" dirty="0"/>
              <a:t>予測</a:t>
            </a:r>
            <a:r>
              <a:rPr lang="ja-JP" altLang="en-US" dirty="0" smtClean="0"/>
              <a:t>モデル</a:t>
            </a:r>
            <a:r>
              <a:rPr lang="ja-JP" altLang="en-US" dirty="0"/>
              <a:t>作成</a:t>
            </a:r>
            <a:endParaRPr lang="en-US" altLang="ja-JP" dirty="0"/>
          </a:p>
        </p:txBody>
      </p:sp>
      <p:sp>
        <p:nvSpPr>
          <p:cNvPr id="7" name="テキスト プレースホルダー 6"/>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30</a:t>
            </a:fld>
            <a:endParaRPr lang="ja-JP" altLang="en-US" dirty="0"/>
          </a:p>
        </p:txBody>
      </p:sp>
    </p:spTree>
    <p:extLst>
      <p:ext uri="{BB962C8B-B14F-4D97-AF65-F5344CB8AC3E}">
        <p14:creationId xmlns:p14="http://schemas.microsoft.com/office/powerpoint/2010/main" val="28994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t>
            </a:r>
            <a:r>
              <a:rPr lang="ja-JP" altLang="en-US" dirty="0" smtClean="0"/>
              <a:t>で機械学習を使ってモデル作成する前に</a:t>
            </a:r>
            <a:r>
              <a:rPr lang="ja-JP" altLang="en-US" dirty="0" err="1"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モデル作成は泥臭い</a:t>
            </a:r>
            <a:r>
              <a:rPr lang="ja-JP" altLang="en-US" dirty="0" smtClean="0"/>
              <a:t>！</a:t>
            </a:r>
            <a:endParaRPr lang="en-US" altLang="ja-JP" dirty="0" smtClean="0"/>
          </a:p>
          <a:p>
            <a:r>
              <a:rPr lang="en-US" altLang="ja-JP" dirty="0"/>
              <a:t>Data </a:t>
            </a:r>
            <a:r>
              <a:rPr lang="en-US" altLang="ja-JP" dirty="0" err="1" smtClean="0"/>
              <a:t>Munging</a:t>
            </a:r>
            <a:r>
              <a:rPr lang="ja-JP" altLang="en-US" dirty="0" smtClean="0"/>
              <a:t>や</a:t>
            </a:r>
            <a:r>
              <a:rPr lang="en-US" altLang="ja-JP" dirty="0" smtClean="0"/>
              <a:t> Data Wrangling</a:t>
            </a:r>
            <a:r>
              <a:rPr lang="ja-JP" altLang="en-US" dirty="0" smtClean="0"/>
              <a:t>と呼ぶ</a:t>
            </a:r>
            <a:r>
              <a:rPr lang="ja-JP" altLang="en-US" dirty="0"/>
              <a:t>作業</a:t>
            </a:r>
            <a:r>
              <a:rPr lang="ja-JP" altLang="en-US" dirty="0" smtClean="0"/>
              <a:t>が必要</a:t>
            </a:r>
            <a:endParaRPr lang="en-US" altLang="ja-JP" dirty="0" smtClean="0"/>
          </a:p>
          <a:p>
            <a:pPr lvl="1"/>
            <a:r>
              <a:rPr lang="en-US" altLang="ja-JP" sz="2000" dirty="0">
                <a:hlinkClick r:id="rId2"/>
              </a:rPr>
              <a:t>http://</a:t>
            </a:r>
            <a:r>
              <a:rPr lang="en-US" altLang="ja-JP" sz="2000" dirty="0" smtClean="0">
                <a:hlinkClick r:id="rId2"/>
              </a:rPr>
              <a:t>www.rstudio.com/wp-content/uploads/2015/02/data-wrangling-cheatsheet.pdf</a:t>
            </a:r>
            <a:endParaRPr lang="en-US" altLang="ja-JP" sz="2000" dirty="0" smtClean="0"/>
          </a:p>
          <a:p>
            <a:pPr lvl="1"/>
            <a:endParaRPr lang="en-US" altLang="ja-JP" dirty="0" smtClean="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31</a:t>
            </a:fld>
            <a:endParaRPr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747214274"/>
              </p:ext>
            </p:extLst>
          </p:nvPr>
        </p:nvGraphicFramePr>
        <p:xfrm>
          <a:off x="383683" y="3305619"/>
          <a:ext cx="1152000" cy="432000"/>
        </p:xfrm>
        <a:graphic>
          <a:graphicData uri="http://schemas.openxmlformats.org/drawingml/2006/table">
            <a:tbl>
              <a:tblPr firstRow="1">
                <a:tableStyleId>{46F890A9-2807-4EBB-B81D-B2AA78EC7F39}</a:tableStyleId>
              </a:tblPr>
              <a:tblGrid>
                <a:gridCol w="288000"/>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2214008380"/>
              </p:ext>
            </p:extLst>
          </p:nvPr>
        </p:nvGraphicFramePr>
        <p:xfrm>
          <a:off x="1919365" y="3233619"/>
          <a:ext cx="864000" cy="576000"/>
        </p:xfrm>
        <a:graphic>
          <a:graphicData uri="http://schemas.openxmlformats.org/drawingml/2006/table">
            <a:tbl>
              <a:tblPr firstRow="1">
                <a:tableStyleId>{46F890A9-2807-4EBB-B81D-B2AA78EC7F39}</a:tableStyleId>
              </a:tblPr>
              <a:tblGrid>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875411487"/>
              </p:ext>
            </p:extLst>
          </p:nvPr>
        </p:nvGraphicFramePr>
        <p:xfrm>
          <a:off x="394314" y="4927325"/>
          <a:ext cx="864000" cy="576000"/>
        </p:xfrm>
        <a:graphic>
          <a:graphicData uri="http://schemas.openxmlformats.org/drawingml/2006/table">
            <a:tbl>
              <a:tblPr firstRow="1">
                <a:tableStyleId>{46F890A9-2807-4EBB-B81D-B2AA78EC7F39}</a:tableStyleId>
              </a:tblPr>
              <a:tblGrid>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81512124"/>
              </p:ext>
            </p:extLst>
          </p:nvPr>
        </p:nvGraphicFramePr>
        <p:xfrm>
          <a:off x="1652628" y="4927325"/>
          <a:ext cx="1440000" cy="576000"/>
        </p:xfrm>
        <a:graphic>
          <a:graphicData uri="http://schemas.openxmlformats.org/drawingml/2006/table">
            <a:tbl>
              <a:tblPr firstRow="1">
                <a:tableStyleId>{46F890A9-2807-4EBB-B81D-B2AA78EC7F39}</a:tableStyleId>
              </a:tblPr>
              <a:tblGrid>
                <a:gridCol w="288000"/>
                <a:gridCol w="288000"/>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bl>
          </a:graphicData>
        </a:graphic>
      </p:graphicFrame>
      <p:sp>
        <p:nvSpPr>
          <p:cNvPr id="10" name="テキスト ボックス 9"/>
          <p:cNvSpPr txBox="1"/>
          <p:nvPr/>
        </p:nvSpPr>
        <p:spPr>
          <a:xfrm>
            <a:off x="1134297" y="4030296"/>
            <a:ext cx="914400" cy="249383"/>
          </a:xfrm>
          <a:prstGeom prst="rect">
            <a:avLst/>
          </a:prstGeom>
          <a:noFill/>
        </p:spPr>
        <p:txBody>
          <a:bodyPr wrap="none" lIns="0" tIns="0" rIns="0" bIns="0" rtlCol="0">
            <a:noAutofit/>
          </a:bodyPr>
          <a:lstStyle/>
          <a:p>
            <a:pPr algn="ctr">
              <a:lnSpc>
                <a:spcPct val="90000"/>
              </a:lnSpc>
            </a:pPr>
            <a:r>
              <a:rPr kumimoji="1" lang="ja-JP" altLang="en-US" dirty="0" smtClean="0"/>
              <a:t>行列変換</a:t>
            </a:r>
          </a:p>
        </p:txBody>
      </p:sp>
      <p:sp>
        <p:nvSpPr>
          <p:cNvPr id="11" name="テキスト ボックス 10"/>
          <p:cNvSpPr txBox="1"/>
          <p:nvPr/>
        </p:nvSpPr>
        <p:spPr>
          <a:xfrm>
            <a:off x="1134297" y="5863254"/>
            <a:ext cx="914400" cy="249383"/>
          </a:xfrm>
          <a:prstGeom prst="rect">
            <a:avLst/>
          </a:prstGeom>
          <a:noFill/>
        </p:spPr>
        <p:txBody>
          <a:bodyPr wrap="none" lIns="0" tIns="0" rIns="0" bIns="0" rtlCol="0">
            <a:noAutofit/>
          </a:bodyPr>
          <a:lstStyle/>
          <a:p>
            <a:pPr algn="ctr">
              <a:lnSpc>
                <a:spcPct val="90000"/>
              </a:lnSpc>
            </a:pPr>
            <a:r>
              <a:rPr kumimoji="1" lang="ja-JP" altLang="en-US" dirty="0" smtClean="0"/>
              <a:t>複数列に分解</a:t>
            </a:r>
          </a:p>
        </p:txBody>
      </p:sp>
      <p:graphicFrame>
        <p:nvGraphicFramePr>
          <p:cNvPr id="12" name="表 11"/>
          <p:cNvGraphicFramePr>
            <a:graphicFrameLocks noGrp="1"/>
          </p:cNvGraphicFramePr>
          <p:nvPr>
            <p:extLst>
              <p:ext uri="{D42A27DB-BD31-4B8C-83A1-F6EECF244321}">
                <p14:modId xmlns:p14="http://schemas.microsoft.com/office/powerpoint/2010/main" val="401208796"/>
              </p:ext>
            </p:extLst>
          </p:nvPr>
        </p:nvGraphicFramePr>
        <p:xfrm>
          <a:off x="3167047" y="3161619"/>
          <a:ext cx="1152000" cy="720000"/>
        </p:xfrm>
        <a:graphic>
          <a:graphicData uri="http://schemas.openxmlformats.org/drawingml/2006/table">
            <a:tbl>
              <a:tblPr firstRow="1">
                <a:tableStyleId>{46F890A9-2807-4EBB-B81D-B2AA78EC7F39}</a:tableStyleId>
              </a:tblPr>
              <a:tblGrid>
                <a:gridCol w="288000"/>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4060516189"/>
              </p:ext>
            </p:extLst>
          </p:nvPr>
        </p:nvGraphicFramePr>
        <p:xfrm>
          <a:off x="4702729" y="3305619"/>
          <a:ext cx="1152000" cy="432000"/>
        </p:xfrm>
        <a:graphic>
          <a:graphicData uri="http://schemas.openxmlformats.org/drawingml/2006/table">
            <a:tbl>
              <a:tblPr firstRow="1">
                <a:tableStyleId>{46F890A9-2807-4EBB-B81D-B2AA78EC7F39}</a:tableStyleId>
              </a:tblPr>
              <a:tblGrid>
                <a:gridCol w="288000"/>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bl>
          </a:graphicData>
        </a:graphic>
      </p:graphicFrame>
      <p:graphicFrame>
        <p:nvGraphicFramePr>
          <p:cNvPr id="14" name="表 13"/>
          <p:cNvGraphicFramePr>
            <a:graphicFrameLocks noGrp="1"/>
          </p:cNvGraphicFramePr>
          <p:nvPr>
            <p:extLst>
              <p:ext uri="{D42A27DB-BD31-4B8C-83A1-F6EECF244321}">
                <p14:modId xmlns:p14="http://schemas.microsoft.com/office/powerpoint/2010/main" val="3573836976"/>
              </p:ext>
            </p:extLst>
          </p:nvPr>
        </p:nvGraphicFramePr>
        <p:xfrm>
          <a:off x="3486942" y="4855325"/>
          <a:ext cx="1152000" cy="720000"/>
        </p:xfrm>
        <a:graphic>
          <a:graphicData uri="http://schemas.openxmlformats.org/drawingml/2006/table">
            <a:tbl>
              <a:tblPr firstRow="1">
                <a:tableStyleId>{46F890A9-2807-4EBB-B81D-B2AA78EC7F39}</a:tableStyleId>
              </a:tblPr>
              <a:tblGrid>
                <a:gridCol w="288000"/>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bl>
          </a:graphicData>
        </a:graphic>
      </p:graphicFrame>
      <p:graphicFrame>
        <p:nvGraphicFramePr>
          <p:cNvPr id="15" name="表 14"/>
          <p:cNvGraphicFramePr>
            <a:graphicFrameLocks noGrp="1"/>
          </p:cNvGraphicFramePr>
          <p:nvPr>
            <p:extLst>
              <p:ext uri="{D42A27DB-BD31-4B8C-83A1-F6EECF244321}">
                <p14:modId xmlns:p14="http://schemas.microsoft.com/office/powerpoint/2010/main" val="3460396182"/>
              </p:ext>
            </p:extLst>
          </p:nvPr>
        </p:nvGraphicFramePr>
        <p:xfrm>
          <a:off x="5033256" y="4855325"/>
          <a:ext cx="864000" cy="720000"/>
        </p:xfrm>
        <a:graphic>
          <a:graphicData uri="http://schemas.openxmlformats.org/drawingml/2006/table">
            <a:tbl>
              <a:tblPr firstRow="1">
                <a:tableStyleId>{46F890A9-2807-4EBB-B81D-B2AA78EC7F39}</a:tableStyleId>
              </a:tblPr>
              <a:tblGrid>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bl>
          </a:graphicData>
        </a:graphic>
      </p:graphicFrame>
      <p:graphicFrame>
        <p:nvGraphicFramePr>
          <p:cNvPr id="16" name="表 15"/>
          <p:cNvGraphicFramePr>
            <a:graphicFrameLocks noGrp="1"/>
          </p:cNvGraphicFramePr>
          <p:nvPr>
            <p:extLst>
              <p:ext uri="{D42A27DB-BD31-4B8C-83A1-F6EECF244321}">
                <p14:modId xmlns:p14="http://schemas.microsoft.com/office/powerpoint/2010/main" val="894578254"/>
              </p:ext>
            </p:extLst>
          </p:nvPr>
        </p:nvGraphicFramePr>
        <p:xfrm>
          <a:off x="6238411" y="3233619"/>
          <a:ext cx="1152000" cy="576000"/>
        </p:xfrm>
        <a:graphic>
          <a:graphicData uri="http://schemas.openxmlformats.org/drawingml/2006/table">
            <a:tbl>
              <a:tblPr firstRow="1">
                <a:tableStyleId>{46F890A9-2807-4EBB-B81D-B2AA78EC7F39}</a:tableStyleId>
              </a:tblPr>
              <a:tblGrid>
                <a:gridCol w="288000"/>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7" name="表 16"/>
          <p:cNvGraphicFramePr>
            <a:graphicFrameLocks noGrp="1"/>
          </p:cNvGraphicFramePr>
          <p:nvPr>
            <p:extLst>
              <p:ext uri="{D42A27DB-BD31-4B8C-83A1-F6EECF244321}">
                <p14:modId xmlns:p14="http://schemas.microsoft.com/office/powerpoint/2010/main" val="87788294"/>
              </p:ext>
            </p:extLst>
          </p:nvPr>
        </p:nvGraphicFramePr>
        <p:xfrm>
          <a:off x="7774093" y="3377619"/>
          <a:ext cx="864000" cy="288000"/>
        </p:xfrm>
        <a:graphic>
          <a:graphicData uri="http://schemas.openxmlformats.org/drawingml/2006/table">
            <a:tbl>
              <a:tblPr firstRow="1">
                <a:tableStyleId>{46F890A9-2807-4EBB-B81D-B2AA78EC7F39}</a:tableStyleId>
              </a:tblPr>
              <a:tblGrid>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bl>
          </a:graphicData>
        </a:graphic>
      </p:graphicFrame>
      <p:graphicFrame>
        <p:nvGraphicFramePr>
          <p:cNvPr id="18" name="表 17"/>
          <p:cNvGraphicFramePr>
            <a:graphicFrameLocks noGrp="1"/>
          </p:cNvGraphicFramePr>
          <p:nvPr>
            <p:extLst>
              <p:ext uri="{D42A27DB-BD31-4B8C-83A1-F6EECF244321}">
                <p14:modId xmlns:p14="http://schemas.microsoft.com/office/powerpoint/2010/main" val="1123674408"/>
              </p:ext>
            </p:extLst>
          </p:nvPr>
        </p:nvGraphicFramePr>
        <p:xfrm>
          <a:off x="6291570" y="4711325"/>
          <a:ext cx="1152000" cy="1008000"/>
        </p:xfrm>
        <a:graphic>
          <a:graphicData uri="http://schemas.openxmlformats.org/drawingml/2006/table">
            <a:tbl>
              <a:tblPr firstRow="1">
                <a:tableStyleId>{46F890A9-2807-4EBB-B81D-B2AA78EC7F39}</a:tableStyleId>
              </a:tblPr>
              <a:tblGrid>
                <a:gridCol w="288000"/>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bl>
          </a:graphicData>
        </a:graphic>
      </p:graphicFrame>
      <p:graphicFrame>
        <p:nvGraphicFramePr>
          <p:cNvPr id="19" name="表 18"/>
          <p:cNvGraphicFramePr>
            <a:graphicFrameLocks noGrp="1"/>
          </p:cNvGraphicFramePr>
          <p:nvPr>
            <p:extLst>
              <p:ext uri="{D42A27DB-BD31-4B8C-83A1-F6EECF244321}">
                <p14:modId xmlns:p14="http://schemas.microsoft.com/office/powerpoint/2010/main" val="1312824804"/>
              </p:ext>
            </p:extLst>
          </p:nvPr>
        </p:nvGraphicFramePr>
        <p:xfrm>
          <a:off x="7837884" y="4927325"/>
          <a:ext cx="1152000" cy="576000"/>
        </p:xfrm>
        <a:graphic>
          <a:graphicData uri="http://schemas.openxmlformats.org/drawingml/2006/table">
            <a:tbl>
              <a:tblPr firstRow="1">
                <a:tableStyleId>{46F890A9-2807-4EBB-B81D-B2AA78EC7F39}</a:tableStyleId>
              </a:tblPr>
              <a:tblGrid>
                <a:gridCol w="288000"/>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ECFF"/>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bl>
          </a:graphicData>
        </a:graphic>
      </p:graphicFrame>
      <p:graphicFrame>
        <p:nvGraphicFramePr>
          <p:cNvPr id="20" name="表 19"/>
          <p:cNvGraphicFramePr>
            <a:graphicFrameLocks noGrp="1"/>
          </p:cNvGraphicFramePr>
          <p:nvPr>
            <p:extLst>
              <p:ext uri="{D42A27DB-BD31-4B8C-83A1-F6EECF244321}">
                <p14:modId xmlns:p14="http://schemas.microsoft.com/office/powerpoint/2010/main" val="185945059"/>
              </p:ext>
            </p:extLst>
          </p:nvPr>
        </p:nvGraphicFramePr>
        <p:xfrm>
          <a:off x="9981457" y="3233619"/>
          <a:ext cx="576000" cy="576000"/>
        </p:xfrm>
        <a:graphic>
          <a:graphicData uri="http://schemas.openxmlformats.org/drawingml/2006/table">
            <a:tbl>
              <a:tblPr firstRow="1">
                <a:tableStyleId>{46F890A9-2807-4EBB-B81D-B2AA78EC7F39}</a:tableStyleId>
              </a:tblPr>
              <a:tblGrid>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21" name="表 20"/>
          <p:cNvGraphicFramePr>
            <a:graphicFrameLocks noGrp="1"/>
          </p:cNvGraphicFramePr>
          <p:nvPr>
            <p:extLst>
              <p:ext uri="{D42A27DB-BD31-4B8C-83A1-F6EECF244321}">
                <p14:modId xmlns:p14="http://schemas.microsoft.com/office/powerpoint/2010/main" val="1441529204"/>
              </p:ext>
            </p:extLst>
          </p:nvPr>
        </p:nvGraphicFramePr>
        <p:xfrm>
          <a:off x="9021775" y="3233619"/>
          <a:ext cx="576000" cy="576000"/>
        </p:xfrm>
        <a:graphic>
          <a:graphicData uri="http://schemas.openxmlformats.org/drawingml/2006/table">
            <a:tbl>
              <a:tblPr firstRow="1">
                <a:tableStyleId>{46F890A9-2807-4EBB-B81D-B2AA78EC7F39}</a:tableStyleId>
              </a:tblPr>
              <a:tblGrid>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bl>
          </a:graphicData>
        </a:graphic>
      </p:graphicFrame>
      <p:graphicFrame>
        <p:nvGraphicFramePr>
          <p:cNvPr id="22" name="表 21"/>
          <p:cNvGraphicFramePr>
            <a:graphicFrameLocks noGrp="1"/>
          </p:cNvGraphicFramePr>
          <p:nvPr>
            <p:extLst>
              <p:ext uri="{D42A27DB-BD31-4B8C-83A1-F6EECF244321}">
                <p14:modId xmlns:p14="http://schemas.microsoft.com/office/powerpoint/2010/main" val="2499697099"/>
              </p:ext>
            </p:extLst>
          </p:nvPr>
        </p:nvGraphicFramePr>
        <p:xfrm>
          <a:off x="10941139" y="3233619"/>
          <a:ext cx="864000" cy="576000"/>
        </p:xfrm>
        <a:graphic>
          <a:graphicData uri="http://schemas.openxmlformats.org/drawingml/2006/table">
            <a:tbl>
              <a:tblPr firstRow="1">
                <a:tableStyleId>{46F890A9-2807-4EBB-B81D-B2AA78EC7F39}</a:tableStyleId>
              </a:tblPr>
              <a:tblGrid>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bl>
          </a:graphicData>
        </a:graphic>
      </p:graphicFrame>
      <p:graphicFrame>
        <p:nvGraphicFramePr>
          <p:cNvPr id="23" name="表 22"/>
          <p:cNvGraphicFramePr>
            <a:graphicFrameLocks noGrp="1"/>
          </p:cNvGraphicFramePr>
          <p:nvPr>
            <p:extLst>
              <p:ext uri="{D42A27DB-BD31-4B8C-83A1-F6EECF244321}">
                <p14:modId xmlns:p14="http://schemas.microsoft.com/office/powerpoint/2010/main" val="1105968458"/>
              </p:ext>
            </p:extLst>
          </p:nvPr>
        </p:nvGraphicFramePr>
        <p:xfrm>
          <a:off x="9384198" y="4927325"/>
          <a:ext cx="864000" cy="576000"/>
        </p:xfrm>
        <a:graphic>
          <a:graphicData uri="http://schemas.openxmlformats.org/drawingml/2006/table">
            <a:tbl>
              <a:tblPr firstRow="1">
                <a:tableStyleId>{46F890A9-2807-4EBB-B81D-B2AA78EC7F39}</a:tableStyleId>
              </a:tblPr>
              <a:tblGrid>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24" name="表 23"/>
          <p:cNvGraphicFramePr>
            <a:graphicFrameLocks noGrp="1"/>
          </p:cNvGraphicFramePr>
          <p:nvPr>
            <p:extLst>
              <p:ext uri="{D42A27DB-BD31-4B8C-83A1-F6EECF244321}">
                <p14:modId xmlns:p14="http://schemas.microsoft.com/office/powerpoint/2010/main" val="1087332385"/>
              </p:ext>
            </p:extLst>
          </p:nvPr>
        </p:nvGraphicFramePr>
        <p:xfrm>
          <a:off x="10642512" y="4927325"/>
          <a:ext cx="1152000" cy="576000"/>
        </p:xfrm>
        <a:graphic>
          <a:graphicData uri="http://schemas.openxmlformats.org/drawingml/2006/table">
            <a:tbl>
              <a:tblPr firstRow="1">
                <a:tableStyleId>{46F890A9-2807-4EBB-B81D-B2AA78EC7F39}</a:tableStyleId>
              </a:tblPr>
              <a:tblGrid>
                <a:gridCol w="288000"/>
                <a:gridCol w="288000"/>
                <a:gridCol w="288000"/>
                <a:gridCol w="288000"/>
              </a:tblGrid>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144000">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1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bl>
          </a:graphicData>
        </a:graphic>
      </p:graphicFrame>
      <p:sp>
        <p:nvSpPr>
          <p:cNvPr id="25" name="テキスト ボックス 24"/>
          <p:cNvSpPr txBox="1"/>
          <p:nvPr/>
        </p:nvSpPr>
        <p:spPr>
          <a:xfrm>
            <a:off x="7154289" y="4030296"/>
            <a:ext cx="914400" cy="249383"/>
          </a:xfrm>
          <a:prstGeom prst="rect">
            <a:avLst/>
          </a:prstGeom>
          <a:noFill/>
        </p:spPr>
        <p:txBody>
          <a:bodyPr wrap="none" lIns="0" tIns="0" rIns="0" bIns="0" rtlCol="0">
            <a:noAutofit/>
          </a:bodyPr>
          <a:lstStyle/>
          <a:p>
            <a:pPr algn="ctr">
              <a:lnSpc>
                <a:spcPct val="90000"/>
              </a:lnSpc>
            </a:pPr>
            <a:r>
              <a:rPr kumimoji="1" lang="ja-JP" altLang="en-US" dirty="0" smtClean="0"/>
              <a:t>要約</a:t>
            </a:r>
          </a:p>
        </p:txBody>
      </p:sp>
      <p:sp>
        <p:nvSpPr>
          <p:cNvPr id="26" name="テキスト ボックス 25"/>
          <p:cNvSpPr txBox="1"/>
          <p:nvPr/>
        </p:nvSpPr>
        <p:spPr>
          <a:xfrm>
            <a:off x="7154289" y="5863254"/>
            <a:ext cx="914400" cy="249383"/>
          </a:xfrm>
          <a:prstGeom prst="rect">
            <a:avLst/>
          </a:prstGeom>
          <a:noFill/>
        </p:spPr>
        <p:txBody>
          <a:bodyPr wrap="none" lIns="0" tIns="0" rIns="0" bIns="0" rtlCol="0">
            <a:noAutofit/>
          </a:bodyPr>
          <a:lstStyle/>
          <a:p>
            <a:pPr algn="ctr">
              <a:lnSpc>
                <a:spcPct val="90000"/>
              </a:lnSpc>
            </a:pPr>
            <a:r>
              <a:rPr kumimoji="1" lang="ja-JP" altLang="en-US" dirty="0" smtClean="0"/>
              <a:t>グルーピング</a:t>
            </a:r>
          </a:p>
        </p:txBody>
      </p:sp>
      <p:sp>
        <p:nvSpPr>
          <p:cNvPr id="27" name="テキスト ボックス 26"/>
          <p:cNvSpPr txBox="1"/>
          <p:nvPr/>
        </p:nvSpPr>
        <p:spPr>
          <a:xfrm>
            <a:off x="9916945" y="4030296"/>
            <a:ext cx="914400" cy="249383"/>
          </a:xfrm>
          <a:prstGeom prst="rect">
            <a:avLst/>
          </a:prstGeom>
          <a:noFill/>
        </p:spPr>
        <p:txBody>
          <a:bodyPr wrap="none" lIns="0" tIns="0" rIns="0" bIns="0" rtlCol="0">
            <a:noAutofit/>
          </a:bodyPr>
          <a:lstStyle/>
          <a:p>
            <a:pPr algn="ctr">
              <a:lnSpc>
                <a:spcPct val="90000"/>
              </a:lnSpc>
            </a:pPr>
            <a:r>
              <a:rPr kumimoji="1" lang="ja-JP" altLang="en-US" dirty="0" smtClean="0"/>
              <a:t>結合</a:t>
            </a:r>
          </a:p>
        </p:txBody>
      </p:sp>
      <p:sp>
        <p:nvSpPr>
          <p:cNvPr id="28" name="テキスト ボックス 27"/>
          <p:cNvSpPr txBox="1"/>
          <p:nvPr/>
        </p:nvSpPr>
        <p:spPr>
          <a:xfrm>
            <a:off x="9916945" y="5863254"/>
            <a:ext cx="914400" cy="249383"/>
          </a:xfrm>
          <a:prstGeom prst="rect">
            <a:avLst/>
          </a:prstGeom>
          <a:noFill/>
        </p:spPr>
        <p:txBody>
          <a:bodyPr wrap="none" lIns="0" tIns="0" rIns="0" bIns="0" rtlCol="0">
            <a:noAutofit/>
          </a:bodyPr>
          <a:lstStyle/>
          <a:p>
            <a:pPr algn="ctr">
              <a:lnSpc>
                <a:spcPct val="90000"/>
              </a:lnSpc>
            </a:pPr>
            <a:r>
              <a:rPr kumimoji="1" lang="ja-JP" altLang="en-US" dirty="0" smtClean="0"/>
              <a:t>列追加</a:t>
            </a:r>
          </a:p>
        </p:txBody>
      </p:sp>
      <p:sp>
        <p:nvSpPr>
          <p:cNvPr id="29" name="テキスト ボックス 28"/>
          <p:cNvSpPr txBox="1"/>
          <p:nvPr/>
        </p:nvSpPr>
        <p:spPr>
          <a:xfrm>
            <a:off x="4216293" y="5863254"/>
            <a:ext cx="914400" cy="249383"/>
          </a:xfrm>
          <a:prstGeom prst="rect">
            <a:avLst/>
          </a:prstGeom>
          <a:noFill/>
        </p:spPr>
        <p:txBody>
          <a:bodyPr wrap="none" lIns="0" tIns="0" rIns="0" bIns="0" rtlCol="0">
            <a:noAutofit/>
          </a:bodyPr>
          <a:lstStyle/>
          <a:p>
            <a:pPr algn="ctr">
              <a:lnSpc>
                <a:spcPct val="90000"/>
              </a:lnSpc>
            </a:pPr>
            <a:r>
              <a:rPr kumimoji="1" lang="ja-JP" altLang="en-US" dirty="0" smtClean="0"/>
              <a:t>列抽出</a:t>
            </a:r>
          </a:p>
        </p:txBody>
      </p:sp>
      <p:sp>
        <p:nvSpPr>
          <p:cNvPr id="30" name="テキスト ボックス 29"/>
          <p:cNvSpPr txBox="1"/>
          <p:nvPr/>
        </p:nvSpPr>
        <p:spPr>
          <a:xfrm>
            <a:off x="4216293" y="4030296"/>
            <a:ext cx="914400" cy="249383"/>
          </a:xfrm>
          <a:prstGeom prst="rect">
            <a:avLst/>
          </a:prstGeom>
          <a:noFill/>
        </p:spPr>
        <p:txBody>
          <a:bodyPr wrap="none" lIns="0" tIns="0" rIns="0" bIns="0" rtlCol="0">
            <a:noAutofit/>
          </a:bodyPr>
          <a:lstStyle/>
          <a:p>
            <a:pPr algn="ctr">
              <a:lnSpc>
                <a:spcPct val="90000"/>
              </a:lnSpc>
            </a:pPr>
            <a:r>
              <a:rPr kumimoji="1" lang="ja-JP" altLang="en-US" dirty="0"/>
              <a:t>行</a:t>
            </a:r>
            <a:r>
              <a:rPr kumimoji="1" lang="ja-JP" altLang="en-US" dirty="0" smtClean="0"/>
              <a:t>抽出</a:t>
            </a:r>
          </a:p>
        </p:txBody>
      </p:sp>
      <p:sp>
        <p:nvSpPr>
          <p:cNvPr id="33" name="右矢印 32"/>
          <p:cNvSpPr/>
          <p:nvPr/>
        </p:nvSpPr>
        <p:spPr>
          <a:xfrm>
            <a:off x="1600194" y="3426953"/>
            <a:ext cx="254659" cy="189332"/>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34" name="右矢印 33"/>
          <p:cNvSpPr/>
          <p:nvPr/>
        </p:nvSpPr>
        <p:spPr>
          <a:xfrm>
            <a:off x="1328141" y="5120659"/>
            <a:ext cx="254659" cy="189332"/>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35" name="右矢印 34"/>
          <p:cNvSpPr/>
          <p:nvPr/>
        </p:nvSpPr>
        <p:spPr>
          <a:xfrm>
            <a:off x="4708769" y="5120659"/>
            <a:ext cx="254659" cy="189332"/>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36" name="右矢印 35"/>
          <p:cNvSpPr/>
          <p:nvPr/>
        </p:nvSpPr>
        <p:spPr>
          <a:xfrm>
            <a:off x="4383558" y="3426953"/>
            <a:ext cx="254659" cy="189332"/>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37" name="右矢印 36"/>
          <p:cNvSpPr/>
          <p:nvPr/>
        </p:nvSpPr>
        <p:spPr>
          <a:xfrm>
            <a:off x="7454922" y="3426953"/>
            <a:ext cx="254659" cy="189332"/>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38" name="右矢印 37"/>
          <p:cNvSpPr/>
          <p:nvPr/>
        </p:nvSpPr>
        <p:spPr>
          <a:xfrm>
            <a:off x="7513397" y="5120659"/>
            <a:ext cx="254659" cy="189332"/>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39" name="右矢印 38"/>
          <p:cNvSpPr/>
          <p:nvPr/>
        </p:nvSpPr>
        <p:spPr>
          <a:xfrm>
            <a:off x="10318025" y="5120659"/>
            <a:ext cx="254659" cy="189332"/>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40" name="右矢印 39"/>
          <p:cNvSpPr/>
          <p:nvPr/>
        </p:nvSpPr>
        <p:spPr>
          <a:xfrm>
            <a:off x="10621968" y="3426953"/>
            <a:ext cx="254659" cy="189332"/>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41" name="加算記号 40"/>
          <p:cNvSpPr/>
          <p:nvPr/>
        </p:nvSpPr>
        <p:spPr>
          <a:xfrm>
            <a:off x="9662286" y="3426953"/>
            <a:ext cx="254659" cy="189332"/>
          </a:xfrm>
          <a:prstGeom prst="mathPlus">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Tree>
    <p:extLst>
      <p:ext uri="{BB962C8B-B14F-4D97-AF65-F5344CB8AC3E}">
        <p14:creationId xmlns:p14="http://schemas.microsoft.com/office/powerpoint/2010/main" val="23054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予測モデル構築の流れ</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061134235"/>
              </p:ext>
            </p:extLst>
          </p:nvPr>
        </p:nvGraphicFramePr>
        <p:xfrm>
          <a:off x="531813" y="1524000"/>
          <a:ext cx="111252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32</a:t>
            </a:fld>
            <a:endParaRPr lang="ja-JP" altLang="en-US" dirty="0"/>
          </a:p>
        </p:txBody>
      </p:sp>
      <p:grpSp>
        <p:nvGrpSpPr>
          <p:cNvPr id="18" name="グループ化 17"/>
          <p:cNvGrpSpPr/>
          <p:nvPr/>
        </p:nvGrpSpPr>
        <p:grpSpPr>
          <a:xfrm>
            <a:off x="2286007" y="4532099"/>
            <a:ext cx="7597826" cy="877824"/>
            <a:chOff x="2286007" y="4572000"/>
            <a:chExt cx="7597826" cy="798022"/>
          </a:xfrm>
        </p:grpSpPr>
        <p:sp>
          <p:nvSpPr>
            <p:cNvPr id="16" name="屈折矢印 15"/>
            <p:cNvSpPr/>
            <p:nvPr/>
          </p:nvSpPr>
          <p:spPr>
            <a:xfrm>
              <a:off x="5985164" y="4572000"/>
              <a:ext cx="3898669" cy="798022"/>
            </a:xfrm>
            <a:prstGeom prst="bentUpArrow">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7" name="屈折矢印 16"/>
            <p:cNvSpPr/>
            <p:nvPr/>
          </p:nvSpPr>
          <p:spPr>
            <a:xfrm flipH="1">
              <a:off x="2286007" y="4572000"/>
              <a:ext cx="3898669" cy="798022"/>
            </a:xfrm>
            <a:prstGeom prst="bentUpArrow">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grpSp>
      <p:sp>
        <p:nvSpPr>
          <p:cNvPr id="19" name="テキスト ボックス 18"/>
          <p:cNvSpPr txBox="1"/>
          <p:nvPr/>
        </p:nvSpPr>
        <p:spPr>
          <a:xfrm>
            <a:off x="5648108" y="5195456"/>
            <a:ext cx="914400" cy="249383"/>
          </a:xfrm>
          <a:prstGeom prst="rect">
            <a:avLst/>
          </a:prstGeom>
          <a:noFill/>
        </p:spPr>
        <p:txBody>
          <a:bodyPr wrap="none" lIns="0" tIns="0" rIns="0" bIns="0" rtlCol="0">
            <a:noAutofit/>
          </a:bodyPr>
          <a:lstStyle/>
          <a:p>
            <a:pPr algn="ctr">
              <a:lnSpc>
                <a:spcPct val="90000"/>
              </a:lnSpc>
            </a:pPr>
            <a:r>
              <a:rPr kumimoji="1" lang="ja-JP" altLang="en-US" dirty="0" smtClean="0"/>
              <a:t>学習用データとテストデータを事前に作成しておく</a:t>
            </a:r>
          </a:p>
        </p:txBody>
      </p:sp>
    </p:spTree>
    <p:extLst>
      <p:ext uri="{BB962C8B-B14F-4D97-AF65-F5344CB8AC3E}">
        <p14:creationId xmlns:p14="http://schemas.microsoft.com/office/powerpoint/2010/main" val="171993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a:t>
            </a:r>
            <a:r>
              <a:rPr kumimoji="1" lang="ja-JP" altLang="en-US" dirty="0" smtClean="0"/>
              <a:t>で学習用データとテスト用データを作成</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latin typeface="Courier New" panose="02070309020205020404" pitchFamily="49" charset="0"/>
                <a:cs typeface="Courier New" panose="02070309020205020404" pitchFamily="49" charset="0"/>
              </a:rPr>
              <a:t>乱数生成とデータフレームのインデックスを活用</a:t>
            </a:r>
            <a:endParaRPr kumimoji="1" lang="en-US" altLang="ja-JP" dirty="0" smtClean="0">
              <a:latin typeface="Courier New" panose="02070309020205020404" pitchFamily="49" charset="0"/>
              <a:cs typeface="Courier New" panose="02070309020205020404" pitchFamily="49" charset="0"/>
            </a:endParaRPr>
          </a:p>
          <a:p>
            <a:r>
              <a:rPr lang="ja-JP" altLang="en-US" dirty="0">
                <a:latin typeface="Courier New" panose="02070309020205020404" pitchFamily="49" charset="0"/>
                <a:cs typeface="Courier New" panose="02070309020205020404" pitchFamily="49" charset="0"/>
              </a:rPr>
              <a:t>比率</a:t>
            </a:r>
            <a:r>
              <a:rPr lang="ja-JP" altLang="en-US" dirty="0" smtClean="0">
                <a:latin typeface="Courier New" panose="02070309020205020404" pitchFamily="49" charset="0"/>
                <a:cs typeface="Courier New" panose="02070309020205020404" pitchFamily="49" charset="0"/>
              </a:rPr>
              <a:t>は好みもあるが</a:t>
            </a:r>
            <a:r>
              <a:rPr lang="en-US" altLang="ja-JP" dirty="0" smtClean="0">
                <a:cs typeface="Courier New" panose="02070309020205020404" pitchFamily="49" charset="0"/>
              </a:rPr>
              <a:t>6:4</a:t>
            </a:r>
            <a:r>
              <a:rPr lang="ja-JP" altLang="en-US" dirty="0" smtClean="0">
                <a:cs typeface="Courier New" panose="02070309020205020404" pitchFamily="49" charset="0"/>
              </a:rPr>
              <a:t>でシンプルに</a:t>
            </a:r>
            <a:endParaRPr kumimoji="1" lang="en-US" altLang="ja-JP" dirty="0" smtClean="0">
              <a:cs typeface="Courier New" panose="02070309020205020404" pitchFamily="49" charset="0"/>
            </a:endParaRPr>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33</a:t>
            </a:fld>
            <a:endParaRPr lang="ja-JP" altLang="en-US" dirty="0"/>
          </a:p>
        </p:txBody>
      </p:sp>
      <p:sp>
        <p:nvSpPr>
          <p:cNvPr id="6" name="コンテンツ プレースホルダ 5"/>
          <p:cNvSpPr txBox="1">
            <a:spLocks/>
          </p:cNvSpPr>
          <p:nvPr/>
        </p:nvSpPr>
        <p:spPr>
          <a:xfrm>
            <a:off x="531813" y="2781301"/>
            <a:ext cx="11125200" cy="316230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a:t>
            </a:r>
            <a:r>
              <a:rPr lang="es-ES" altLang="ja-JP" dirty="0">
                <a:solidFill>
                  <a:schemeClr val="bg1"/>
                </a:solidFill>
                <a:latin typeface="Courier New" pitchFamily="49" charset="0"/>
                <a:ea typeface="ＭＳ ゴシック" pitchFamily="49" charset="-128"/>
                <a:cs typeface="Courier New" pitchFamily="49" charset="0"/>
              </a:rPr>
              <a:t> dim(df_default)</a:t>
            </a:r>
          </a:p>
          <a:p>
            <a:pPr marL="0" indent="0" defTabSz="533307">
              <a:spcBef>
                <a:spcPct val="0"/>
              </a:spcBef>
              <a:buNone/>
              <a:tabLst>
                <a:tab pos="533307" algn="r"/>
                <a:tab pos="914240" algn="l"/>
              </a:tabLst>
              <a:defRPr/>
            </a:pPr>
            <a:r>
              <a:rPr lang="es-ES" altLang="ja-JP" dirty="0">
                <a:solidFill>
                  <a:schemeClr val="bg1"/>
                </a:solidFill>
                <a:latin typeface="Courier New" pitchFamily="49" charset="0"/>
                <a:ea typeface="ＭＳ ゴシック" pitchFamily="49" charset="-128"/>
                <a:cs typeface="Courier New" pitchFamily="49" charset="0"/>
              </a:rPr>
              <a:t>[1] 30000    </a:t>
            </a:r>
            <a:r>
              <a:rPr lang="es-ES" altLang="ja-JP" dirty="0" smtClean="0">
                <a:solidFill>
                  <a:schemeClr val="bg1"/>
                </a:solidFill>
                <a:latin typeface="Courier New" pitchFamily="49" charset="0"/>
                <a:ea typeface="ＭＳ ゴシック" pitchFamily="49" charset="-128"/>
                <a:cs typeface="Courier New" pitchFamily="49" charset="0"/>
              </a:rPr>
              <a:t>24</a:t>
            </a:r>
            <a:br>
              <a:rPr lang="es-ES" altLang="ja-JP" dirty="0" smtClean="0">
                <a:solidFill>
                  <a:schemeClr val="bg1"/>
                </a:solidFill>
                <a:latin typeface="Courier New" pitchFamily="49" charset="0"/>
                <a:ea typeface="ＭＳ ゴシック" pitchFamily="49" charset="-128"/>
                <a:cs typeface="Courier New" pitchFamily="49" charset="0"/>
              </a:rPr>
            </a:br>
            <a:r>
              <a:rPr lang="en-US" altLang="ja-JP" dirty="0" smtClean="0">
                <a:solidFill>
                  <a:schemeClr val="accent1"/>
                </a:solidFill>
                <a:latin typeface="Courier New" pitchFamily="49" charset="0"/>
                <a:ea typeface="ＭＳ ゴシック" pitchFamily="49" charset="-128"/>
                <a:cs typeface="Courier New" pitchFamily="49" charset="0"/>
              </a:rPr>
              <a:t>&gt;</a:t>
            </a:r>
            <a:r>
              <a:rPr lang="ja-JP" altLang="en-US" dirty="0" smtClean="0">
                <a:solidFill>
                  <a:schemeClr val="bg1"/>
                </a:solidFill>
                <a:latin typeface="Courier New" pitchFamily="49" charset="0"/>
                <a:ea typeface="ＭＳ ゴシック" pitchFamily="49" charset="-128"/>
                <a:cs typeface="Courier New" pitchFamily="49" charset="0"/>
              </a:rPr>
              <a:t> </a:t>
            </a:r>
            <a:r>
              <a:rPr lang="en-US" altLang="ja-JP" dirty="0" err="1" smtClean="0">
                <a:solidFill>
                  <a:schemeClr val="bg1"/>
                </a:solidFill>
                <a:latin typeface="Courier New" pitchFamily="49" charset="0"/>
                <a:ea typeface="ＭＳ ゴシック" pitchFamily="49" charset="-128"/>
                <a:cs typeface="Courier New" pitchFamily="49" charset="0"/>
              </a:rPr>
              <a:t>nrow</a:t>
            </a:r>
            <a:r>
              <a:rPr lang="en-US" altLang="ja-JP" dirty="0" smtClean="0">
                <a:solidFill>
                  <a:schemeClr val="bg1"/>
                </a:solidFill>
                <a:latin typeface="Courier New" pitchFamily="49" charset="0"/>
                <a:ea typeface="ＭＳ ゴシック" pitchFamily="49" charset="-128"/>
                <a:cs typeface="Courier New" pitchFamily="49" charset="0"/>
              </a:rPr>
              <a:t>(</a:t>
            </a:r>
            <a:r>
              <a:rPr lang="en-US" altLang="ja-JP" dirty="0" err="1" smtClean="0">
                <a:solidFill>
                  <a:schemeClr val="bg1"/>
                </a:solidFill>
                <a:latin typeface="Courier New" pitchFamily="49" charset="0"/>
                <a:ea typeface="ＭＳ ゴシック" pitchFamily="49" charset="-128"/>
                <a:cs typeface="Courier New" pitchFamily="49" charset="0"/>
              </a:rPr>
              <a:t>df_default</a:t>
            </a:r>
            <a:r>
              <a:rPr lang="en-US" altLang="ja-JP" dirty="0" smtClean="0">
                <a:solidFill>
                  <a:schemeClr val="bg1"/>
                </a:solidFill>
                <a:latin typeface="Courier New" pitchFamily="49" charset="0"/>
                <a:ea typeface="ＭＳ ゴシック" pitchFamily="49" charset="-128"/>
                <a:cs typeface="Courier New" pitchFamily="49" charset="0"/>
              </a:rPr>
              <a:t>)</a:t>
            </a:r>
            <a:br>
              <a:rPr lang="en-US" altLang="ja-JP" dirty="0" smtClean="0">
                <a:solidFill>
                  <a:schemeClr val="bg1"/>
                </a:solidFill>
                <a:latin typeface="Courier New" pitchFamily="49" charset="0"/>
                <a:ea typeface="ＭＳ ゴシック" pitchFamily="49" charset="-128"/>
                <a:cs typeface="Courier New" pitchFamily="49" charset="0"/>
              </a:rPr>
            </a:br>
            <a:r>
              <a:rPr lang="en-US" altLang="ja-JP" dirty="0" smtClean="0">
                <a:solidFill>
                  <a:schemeClr val="bg1"/>
                </a:solidFill>
                <a:latin typeface="Courier New" pitchFamily="49" charset="0"/>
                <a:ea typeface="ＭＳ ゴシック" pitchFamily="49" charset="-128"/>
                <a:cs typeface="Courier New" pitchFamily="49" charset="0"/>
              </a:rPr>
              <a:t>[1] 30000</a:t>
            </a:r>
            <a:endParaRPr lang="es-E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s-ES" altLang="ja-JP" dirty="0" smtClean="0">
                <a:solidFill>
                  <a:schemeClr val="accent1"/>
                </a:solidFill>
                <a:latin typeface="Courier New" pitchFamily="49" charset="0"/>
                <a:ea typeface="ＭＳ ゴシック" pitchFamily="49" charset="-128"/>
                <a:cs typeface="Courier New" pitchFamily="49" charset="0"/>
              </a:rPr>
              <a:t>&gt;</a:t>
            </a:r>
            <a:r>
              <a:rPr lang="es-ES" altLang="ja-JP" dirty="0" smtClean="0">
                <a:solidFill>
                  <a:schemeClr val="bg1"/>
                </a:solidFill>
                <a:latin typeface="Courier New" pitchFamily="49" charset="0"/>
                <a:ea typeface="ＭＳ ゴシック" pitchFamily="49" charset="-128"/>
                <a:cs typeface="Courier New" pitchFamily="49" charset="0"/>
              </a:rPr>
              <a:t> </a:t>
            </a:r>
            <a:r>
              <a:rPr lang="es-ES" altLang="ja-JP" dirty="0">
                <a:solidFill>
                  <a:schemeClr val="bg1"/>
                </a:solidFill>
                <a:latin typeface="Courier New" pitchFamily="49" charset="0"/>
                <a:ea typeface="ＭＳ ゴシック" pitchFamily="49" charset="-128"/>
                <a:cs typeface="Courier New" pitchFamily="49" charset="0"/>
              </a:rPr>
              <a:t>indexes &lt;- sample(1:nrow(df_default</a:t>
            </a:r>
            <a:r>
              <a:rPr lang="es-ES" altLang="ja-JP" dirty="0" smtClean="0">
                <a:solidFill>
                  <a:schemeClr val="bg1"/>
                </a:solidFill>
                <a:latin typeface="Courier New" pitchFamily="49" charset="0"/>
                <a:ea typeface="ＭＳ ゴシック" pitchFamily="49" charset="-128"/>
                <a:cs typeface="Courier New" pitchFamily="49" charset="0"/>
              </a:rPr>
              <a:t>),</a:t>
            </a:r>
            <a:br>
              <a:rPr lang="es-ES" altLang="ja-JP" dirty="0" smtClean="0">
                <a:solidFill>
                  <a:schemeClr val="bg1"/>
                </a:solidFill>
                <a:latin typeface="Courier New" pitchFamily="49" charset="0"/>
                <a:ea typeface="ＭＳ ゴシック" pitchFamily="49" charset="-128"/>
                <a:cs typeface="Courier New" pitchFamily="49" charset="0"/>
              </a:rPr>
            </a:br>
            <a:r>
              <a:rPr lang="en-US" altLang="ja-JP" dirty="0" smtClean="0">
                <a:solidFill>
                  <a:schemeClr val="accent1"/>
                </a:solidFill>
                <a:latin typeface="Courier New" pitchFamily="49" charset="0"/>
                <a:ea typeface="ＭＳ ゴシック" pitchFamily="49" charset="-128"/>
                <a:cs typeface="Courier New" pitchFamily="49" charset="0"/>
              </a:rPr>
              <a:t>+</a:t>
            </a:r>
            <a:r>
              <a:rPr lang="ja-JP" altLang="en-US" dirty="0" smtClean="0">
                <a:solidFill>
                  <a:schemeClr val="bg1"/>
                </a:solidFill>
                <a:latin typeface="Courier New" pitchFamily="49" charset="0"/>
                <a:ea typeface="ＭＳ ゴシック" pitchFamily="49" charset="-128"/>
                <a:cs typeface="Courier New" pitchFamily="49" charset="0"/>
              </a:rPr>
              <a:t> </a:t>
            </a:r>
            <a:r>
              <a:rPr lang="es-ES" altLang="ja-JP" dirty="0" smtClean="0">
                <a:solidFill>
                  <a:schemeClr val="bg1"/>
                </a:solidFill>
                <a:latin typeface="Courier New" pitchFamily="49" charset="0"/>
                <a:ea typeface="ＭＳ ゴシック" pitchFamily="49" charset="-128"/>
                <a:cs typeface="Courier New" pitchFamily="49" charset="0"/>
              </a:rPr>
              <a:t>size=0.4*nrow(df_default</a:t>
            </a:r>
            <a:r>
              <a:rPr lang="es-ES" altLang="ja-JP" dirty="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a:t>
            </a:r>
            <a:r>
              <a:rPr lang="es-ES" altLang="ja-JP" dirty="0">
                <a:solidFill>
                  <a:schemeClr val="bg1"/>
                </a:solidFill>
                <a:latin typeface="Courier New" pitchFamily="49" charset="0"/>
                <a:ea typeface="ＭＳ ゴシック" pitchFamily="49" charset="-128"/>
                <a:cs typeface="Courier New" pitchFamily="49" charset="0"/>
              </a:rPr>
              <a:t> test </a:t>
            </a:r>
            <a:r>
              <a:rPr lang="es-ES" altLang="ja-JP" dirty="0" smtClean="0">
                <a:solidFill>
                  <a:schemeClr val="bg1"/>
                </a:solidFill>
                <a:latin typeface="Courier New" pitchFamily="49" charset="0"/>
                <a:ea typeface="ＭＳ ゴシック" pitchFamily="49" charset="-128"/>
                <a:cs typeface="Courier New" pitchFamily="49" charset="0"/>
              </a:rPr>
              <a:t>&lt;- </a:t>
            </a:r>
            <a:r>
              <a:rPr lang="es-ES" altLang="ja-JP" dirty="0">
                <a:solidFill>
                  <a:schemeClr val="bg1"/>
                </a:solidFill>
                <a:latin typeface="Courier New" pitchFamily="49" charset="0"/>
                <a:ea typeface="ＭＳ ゴシック" pitchFamily="49" charset="-128"/>
                <a:cs typeface="Courier New" pitchFamily="49" charset="0"/>
              </a:rPr>
              <a:t>df_default[indexes,]</a:t>
            </a:r>
          </a:p>
          <a:p>
            <a:pPr marL="0" indent="0" defTabSz="533307">
              <a:spcBef>
                <a:spcPct val="0"/>
              </a:spcBef>
              <a:buNone/>
              <a:tabLst>
                <a:tab pos="533307" algn="r"/>
                <a:tab pos="914240" algn="l"/>
              </a:tabLst>
              <a:defRPr/>
            </a:pPr>
            <a:r>
              <a:rPr lang="es-ES" altLang="ja-JP" dirty="0" smtClean="0">
                <a:solidFill>
                  <a:schemeClr val="accent1"/>
                </a:solidFill>
                <a:latin typeface="Courier New" pitchFamily="49" charset="0"/>
                <a:ea typeface="ＭＳ ゴシック" pitchFamily="49" charset="-128"/>
                <a:cs typeface="Courier New" pitchFamily="49" charset="0"/>
              </a:rPr>
              <a:t>&gt;</a:t>
            </a:r>
            <a:r>
              <a:rPr lang="es-ES" altLang="ja-JP" dirty="0" smtClean="0">
                <a:solidFill>
                  <a:schemeClr val="bg1"/>
                </a:solidFill>
                <a:latin typeface="Courier New" pitchFamily="49" charset="0"/>
                <a:ea typeface="ＭＳ ゴシック" pitchFamily="49" charset="-128"/>
                <a:cs typeface="Courier New" pitchFamily="49" charset="0"/>
              </a:rPr>
              <a:t> </a:t>
            </a:r>
            <a:r>
              <a:rPr lang="es-ES" altLang="ja-JP" dirty="0">
                <a:solidFill>
                  <a:schemeClr val="bg1"/>
                </a:solidFill>
                <a:latin typeface="Courier New" pitchFamily="49" charset="0"/>
                <a:ea typeface="ＭＳ ゴシック" pitchFamily="49" charset="-128"/>
                <a:cs typeface="Courier New" pitchFamily="49" charset="0"/>
              </a:rPr>
              <a:t>train &lt;- df_default[-indexes</a:t>
            </a:r>
            <a:r>
              <a:rPr lang="es-ES" altLang="ja-JP" dirty="0" smtClean="0">
                <a:solidFill>
                  <a:schemeClr val="bg1"/>
                </a:solidFill>
                <a:latin typeface="Courier New" pitchFamily="49" charset="0"/>
                <a:ea typeface="ＭＳ ゴシック" pitchFamily="49" charset="-128"/>
                <a:cs typeface="Courier New" pitchFamily="49" charset="0"/>
              </a:rPr>
              <a:t>,]</a:t>
            </a:r>
            <a:endParaRPr lang="es-ES" altLang="ja-JP" dirty="0">
              <a:solidFill>
                <a:schemeClr val="bg1"/>
              </a:solidFill>
              <a:latin typeface="Courier New" pitchFamily="49" charset="0"/>
              <a:ea typeface="ＭＳ ゴシック" pitchFamily="49" charset="-128"/>
              <a:cs typeface="Courier New" pitchFamily="49" charset="0"/>
            </a:endParaRPr>
          </a:p>
        </p:txBody>
      </p:sp>
    </p:spTree>
    <p:extLst>
      <p:ext uri="{BB962C8B-B14F-4D97-AF65-F5344CB8AC3E}">
        <p14:creationId xmlns:p14="http://schemas.microsoft.com/office/powerpoint/2010/main" val="39302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決定木</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データの特徴量から簡単なルールで分岐を作り判別や回帰モデル</a:t>
            </a:r>
            <a:r>
              <a:rPr lang="ja-JP" altLang="en-US" dirty="0" smtClean="0"/>
              <a:t>を作る</a:t>
            </a:r>
            <a:endParaRPr lang="en-US" altLang="ja-JP" dirty="0" smtClean="0"/>
          </a:p>
          <a:p>
            <a:r>
              <a:rPr kumimoji="1" lang="ja-JP" altLang="en-US" dirty="0" smtClean="0"/>
              <a:t>ジニ係数やエントロピーに基づいて分割</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34</a:t>
            </a:fld>
            <a:endParaRPr lang="ja-JP" altLang="en-US" dirty="0"/>
          </a:p>
        </p:txBody>
      </p:sp>
      <p:grpSp>
        <p:nvGrpSpPr>
          <p:cNvPr id="45" name="グループ化 44"/>
          <p:cNvGrpSpPr/>
          <p:nvPr/>
        </p:nvGrpSpPr>
        <p:grpSpPr>
          <a:xfrm>
            <a:off x="1308612" y="2502131"/>
            <a:ext cx="4134213" cy="3665477"/>
            <a:chOff x="3604758" y="2502131"/>
            <a:chExt cx="4134213" cy="3665477"/>
          </a:xfrm>
        </p:grpSpPr>
        <p:sp>
          <p:nvSpPr>
            <p:cNvPr id="20" name="円/楕円 19"/>
            <p:cNvSpPr/>
            <p:nvPr/>
          </p:nvSpPr>
          <p:spPr>
            <a:xfrm>
              <a:off x="5813036" y="2502131"/>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21" name="円/楕円 20"/>
            <p:cNvSpPr/>
            <p:nvPr/>
          </p:nvSpPr>
          <p:spPr>
            <a:xfrm>
              <a:off x="6950841" y="3829397"/>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22" name="円/楕円 21"/>
            <p:cNvSpPr/>
            <p:nvPr/>
          </p:nvSpPr>
          <p:spPr>
            <a:xfrm>
              <a:off x="4675231" y="3829397"/>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23" name="円/楕円 22"/>
            <p:cNvSpPr/>
            <p:nvPr/>
          </p:nvSpPr>
          <p:spPr>
            <a:xfrm>
              <a:off x="5433767" y="5447608"/>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24" name="円/楕円 23"/>
            <p:cNvSpPr/>
            <p:nvPr/>
          </p:nvSpPr>
          <p:spPr>
            <a:xfrm>
              <a:off x="3916695" y="5447608"/>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cxnSp>
          <p:nvCxnSpPr>
            <p:cNvPr id="26" name="直線矢印コネクタ 25"/>
            <p:cNvCxnSpPr>
              <a:stCxn id="20" idx="3"/>
              <a:endCxn id="22" idx="7"/>
            </p:cNvCxnSpPr>
            <p:nvPr/>
          </p:nvCxnSpPr>
          <p:spPr>
            <a:xfrm flipH="1">
              <a:off x="5289789" y="3116689"/>
              <a:ext cx="628689" cy="81815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20" idx="5"/>
              <a:endCxn id="21" idx="1"/>
            </p:cNvCxnSpPr>
            <p:nvPr/>
          </p:nvCxnSpPr>
          <p:spPr>
            <a:xfrm>
              <a:off x="6427594" y="3116689"/>
              <a:ext cx="628689" cy="81815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2" idx="5"/>
              <a:endCxn id="23" idx="0"/>
            </p:cNvCxnSpPr>
            <p:nvPr/>
          </p:nvCxnSpPr>
          <p:spPr>
            <a:xfrm>
              <a:off x="5289789" y="4443955"/>
              <a:ext cx="503978" cy="1003653"/>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2" idx="3"/>
              <a:endCxn id="24" idx="0"/>
            </p:cNvCxnSpPr>
            <p:nvPr/>
          </p:nvCxnSpPr>
          <p:spPr>
            <a:xfrm flipH="1">
              <a:off x="4276695" y="4443955"/>
              <a:ext cx="503978" cy="1003653"/>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4666861" y="3243900"/>
                  <a:ext cx="7367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a:rPr>
                          <m:t>𝑃</m:t>
                        </m:r>
                        <m:r>
                          <a:rPr kumimoji="1" lang="en-US" altLang="ja-JP" i="1" smtClean="0">
                            <a:latin typeface="Cambria Math"/>
                          </a:rPr>
                          <m:t>(</m:t>
                        </m:r>
                        <m:r>
                          <a:rPr kumimoji="1" lang="en-US" altLang="ja-JP" i="1" smtClean="0">
                            <a:latin typeface="Cambria Math"/>
                          </a:rPr>
                          <m:t>𝐵</m:t>
                        </m:r>
                        <m:r>
                          <a:rPr kumimoji="1" lang="en-US" altLang="ja-JP" i="1" smtClean="0">
                            <a:latin typeface="Cambria Math"/>
                          </a:rPr>
                          <m:t>)</m:t>
                        </m:r>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4666861" y="3243900"/>
                  <a:ext cx="736740" cy="369332"/>
                </a:xfrm>
                <a:prstGeom prst="rect">
                  <a:avLst/>
                </a:prstGeom>
                <a:blipFill rotWithShape="1">
                  <a:blip r:embed="rId2"/>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882711" y="3243002"/>
                  <a:ext cx="856260" cy="370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a:rPr>
                          <m:t>𝑃</m:t>
                        </m:r>
                        <m:r>
                          <a:rPr kumimoji="1" lang="en-US" altLang="ja-JP" i="1" smtClean="0">
                            <a:latin typeface="Cambria Math"/>
                          </a:rPr>
                          <m:t>(</m:t>
                        </m:r>
                        <m:sSup>
                          <m:sSupPr>
                            <m:ctrlPr>
                              <a:rPr kumimoji="1" lang="en-US" altLang="ja-JP" i="1" smtClean="0">
                                <a:latin typeface="Cambria Math"/>
                              </a:rPr>
                            </m:ctrlPr>
                          </m:sSupPr>
                          <m:e>
                            <m:r>
                              <a:rPr kumimoji="1" lang="en-US" altLang="ja-JP" b="0" i="1" smtClean="0">
                                <a:latin typeface="Cambria Math"/>
                              </a:rPr>
                              <m:t>𝐵</m:t>
                            </m:r>
                          </m:e>
                          <m:sup>
                            <m:r>
                              <a:rPr kumimoji="1" lang="en-US" altLang="ja-JP" b="0" i="1" smtClean="0">
                                <a:latin typeface="Cambria Math"/>
                              </a:rPr>
                              <m:t>𝐶</m:t>
                            </m:r>
                          </m:sup>
                        </m:sSup>
                        <m:r>
                          <a:rPr kumimoji="1" lang="en-US" altLang="ja-JP" i="1" smtClean="0">
                            <a:latin typeface="Cambria Math"/>
                          </a:rPr>
                          <m:t>)</m:t>
                        </m:r>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6882711" y="3243002"/>
                  <a:ext cx="856260" cy="370230"/>
                </a:xfrm>
                <a:prstGeom prst="rect">
                  <a:avLst/>
                </a:prstGeom>
                <a:blipFill rotWithShape="1">
                  <a:blip r:embed="rId3"/>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4837196" y="4004731"/>
                  <a:ext cx="3960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a:rPr>
                          <m:t>𝐵</m:t>
                        </m:r>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4837196" y="4004731"/>
                  <a:ext cx="396069" cy="369332"/>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7053046" y="4004731"/>
                  <a:ext cx="515589" cy="370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a:latin typeface="Cambria Math"/>
                              </a:rPr>
                            </m:ctrlPr>
                          </m:sSupPr>
                          <m:e>
                            <m:r>
                              <a:rPr kumimoji="1" lang="en-US" altLang="ja-JP" i="1">
                                <a:latin typeface="Cambria Math"/>
                              </a:rPr>
                              <m:t>𝐵</m:t>
                            </m:r>
                          </m:e>
                          <m:sup>
                            <m:r>
                              <a:rPr kumimoji="1" lang="en-US" altLang="ja-JP" i="1">
                                <a:latin typeface="Cambria Math"/>
                              </a:rPr>
                              <m:t>𝐶</m:t>
                            </m:r>
                          </m:sup>
                        </m:sSup>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7053046" y="4004731"/>
                  <a:ext cx="515589" cy="370230"/>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3604758" y="4761564"/>
                  <a:ext cx="9571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a:rPr>
                          <m:t>𝑃</m:t>
                        </m:r>
                        <m:d>
                          <m:dPr>
                            <m:ctrlPr>
                              <a:rPr kumimoji="1" lang="en-US" altLang="ja-JP" b="0" i="1" smtClean="0">
                                <a:latin typeface="Cambria Math"/>
                              </a:rPr>
                            </m:ctrlPr>
                          </m:dPr>
                          <m:e>
                            <m:r>
                              <a:rPr kumimoji="1" lang="en-US" altLang="ja-JP" b="0" i="1" smtClean="0">
                                <a:latin typeface="Cambria Math"/>
                              </a:rPr>
                              <m:t>𝐴</m:t>
                            </m:r>
                          </m:e>
                          <m:e>
                            <m:r>
                              <a:rPr kumimoji="1" lang="en-US" altLang="ja-JP" b="0" i="1" smtClean="0">
                                <a:latin typeface="Cambria Math"/>
                              </a:rPr>
                              <m:t>𝐵</m:t>
                            </m:r>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3604758" y="4761564"/>
                  <a:ext cx="957120"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541778" y="4760666"/>
                  <a:ext cx="1072153" cy="370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a:rPr>
                          <m:t>𝑃</m:t>
                        </m:r>
                        <m:d>
                          <m:dPr>
                            <m:ctrlPr>
                              <a:rPr kumimoji="1" lang="en-US" altLang="ja-JP" b="0" i="1" smtClean="0">
                                <a:latin typeface="Cambria Math"/>
                              </a:rPr>
                            </m:ctrlPr>
                          </m:dPr>
                          <m:e>
                            <m:sSup>
                              <m:sSupPr>
                                <m:ctrlPr>
                                  <a:rPr kumimoji="1" lang="en-US" altLang="ja-JP" b="0" i="1" smtClean="0">
                                    <a:latin typeface="Cambria Math"/>
                                  </a:rPr>
                                </m:ctrlPr>
                              </m:sSupPr>
                              <m:e>
                                <m:r>
                                  <a:rPr kumimoji="1" lang="en-US" altLang="ja-JP" b="0" i="1" smtClean="0">
                                    <a:latin typeface="Cambria Math"/>
                                  </a:rPr>
                                  <m:t>𝐴</m:t>
                                </m:r>
                              </m:e>
                              <m:sup>
                                <m:r>
                                  <a:rPr kumimoji="1" lang="en-US" altLang="ja-JP" b="0" i="1" smtClean="0">
                                    <a:latin typeface="Cambria Math"/>
                                  </a:rPr>
                                  <m:t>𝐶</m:t>
                                </m:r>
                              </m:sup>
                            </m:sSup>
                          </m:e>
                          <m:e>
                            <m:r>
                              <a:rPr kumimoji="1" lang="en-US" altLang="ja-JP" b="0" i="1" smtClean="0">
                                <a:latin typeface="Cambria Math"/>
                              </a:rPr>
                              <m:t>𝐵</m:t>
                            </m:r>
                          </m:e>
                        </m:d>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541778" y="4760666"/>
                  <a:ext cx="1072153" cy="370230"/>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3874758" y="5622942"/>
                  <a:ext cx="8038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ea typeface="Cambria Math"/>
                          </a:rPr>
                          <m:t>𝐴</m:t>
                        </m:r>
                        <m:r>
                          <a:rPr kumimoji="1" lang="en-US" altLang="ja-JP" i="1" smtClean="0">
                            <a:latin typeface="Cambria Math"/>
                            <a:ea typeface="Cambria Math"/>
                          </a:rPr>
                          <m:t>∩</m:t>
                        </m:r>
                        <m:r>
                          <a:rPr kumimoji="1" lang="en-US" altLang="ja-JP" b="0" i="1" smtClean="0">
                            <a:latin typeface="Cambria Math"/>
                            <a:ea typeface="Cambria Math"/>
                          </a:rPr>
                          <m:t>𝐵</m:t>
                        </m:r>
                      </m:oMath>
                    </m:oMathPara>
                  </a14:m>
                  <a:endParaRPr lang="ja-JP" altLang="en-US"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3874758" y="5622942"/>
                  <a:ext cx="803874" cy="369332"/>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5334314" y="5623004"/>
                  <a:ext cx="918905" cy="370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0" i="1" smtClean="0">
                                <a:latin typeface="Cambria Math"/>
                                <a:ea typeface="Cambria Math"/>
                              </a:rPr>
                            </m:ctrlPr>
                          </m:sSupPr>
                          <m:e>
                            <m:r>
                              <a:rPr kumimoji="1" lang="en-US" altLang="ja-JP" b="0" i="1" smtClean="0">
                                <a:latin typeface="Cambria Math"/>
                                <a:ea typeface="Cambria Math"/>
                              </a:rPr>
                              <m:t>𝐴</m:t>
                            </m:r>
                          </m:e>
                          <m:sup>
                            <m:r>
                              <a:rPr kumimoji="1" lang="en-US" altLang="ja-JP" b="0" i="1" smtClean="0">
                                <a:latin typeface="Cambria Math"/>
                                <a:ea typeface="Cambria Math"/>
                              </a:rPr>
                              <m:t>𝐶</m:t>
                            </m:r>
                          </m:sup>
                        </m:sSup>
                        <m:r>
                          <a:rPr kumimoji="1" lang="en-US" altLang="ja-JP" i="1" smtClean="0">
                            <a:latin typeface="Cambria Math"/>
                            <a:ea typeface="Cambria Math"/>
                          </a:rPr>
                          <m:t>∩</m:t>
                        </m:r>
                        <m:r>
                          <a:rPr kumimoji="1" lang="en-US" altLang="ja-JP" b="0" i="1" smtClean="0">
                            <a:latin typeface="Cambria Math"/>
                            <a:ea typeface="Cambria Math"/>
                          </a:rPr>
                          <m:t>𝐵</m:t>
                        </m:r>
                      </m:oMath>
                    </m:oMathPara>
                  </a14:m>
                  <a:endParaRPr lang="ja-JP" altLang="en-US"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5334314" y="5623004"/>
                  <a:ext cx="918905" cy="370230"/>
                </a:xfrm>
                <a:prstGeom prst="rect">
                  <a:avLst/>
                </a:prstGeom>
                <a:blipFill rotWithShape="1">
                  <a:blip r:embed="rId9"/>
                  <a:stretch>
                    <a:fillRect/>
                  </a:stretch>
                </a:blipFill>
              </p:spPr>
              <p:txBody>
                <a:bodyPr/>
                <a:lstStyle/>
                <a:p>
                  <a:r>
                    <a:rPr lang="ja-JP" altLang="en-US">
                      <a:noFill/>
                    </a:rPr>
                    <a:t> </a:t>
                  </a:r>
                </a:p>
              </p:txBody>
            </p:sp>
          </mc:Fallback>
        </mc:AlternateContent>
      </p:grpSp>
      <p:grpSp>
        <p:nvGrpSpPr>
          <p:cNvPr id="46" name="グループ化 45"/>
          <p:cNvGrpSpPr/>
          <p:nvPr/>
        </p:nvGrpSpPr>
        <p:grpSpPr>
          <a:xfrm>
            <a:off x="5612433" y="2502131"/>
            <a:ext cx="4328700" cy="3665477"/>
            <a:chOff x="3342141" y="2502131"/>
            <a:chExt cx="4328700" cy="3665477"/>
          </a:xfrm>
        </p:grpSpPr>
        <p:sp>
          <p:nvSpPr>
            <p:cNvPr id="47" name="円/楕円 46"/>
            <p:cNvSpPr/>
            <p:nvPr/>
          </p:nvSpPr>
          <p:spPr>
            <a:xfrm>
              <a:off x="5813036" y="2502131"/>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48" name="円/楕円 47"/>
            <p:cNvSpPr/>
            <p:nvPr/>
          </p:nvSpPr>
          <p:spPr>
            <a:xfrm>
              <a:off x="6950841" y="3829397"/>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49" name="円/楕円 48"/>
            <p:cNvSpPr/>
            <p:nvPr/>
          </p:nvSpPr>
          <p:spPr>
            <a:xfrm>
              <a:off x="4675231" y="3829397"/>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50" name="円/楕円 49"/>
            <p:cNvSpPr/>
            <p:nvPr/>
          </p:nvSpPr>
          <p:spPr>
            <a:xfrm>
              <a:off x="5433767" y="5447608"/>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51" name="円/楕円 50"/>
            <p:cNvSpPr/>
            <p:nvPr/>
          </p:nvSpPr>
          <p:spPr>
            <a:xfrm>
              <a:off x="3916695" y="5447608"/>
              <a:ext cx="720000" cy="72000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cxnSp>
          <p:nvCxnSpPr>
            <p:cNvPr id="52" name="直線矢印コネクタ 51"/>
            <p:cNvCxnSpPr>
              <a:stCxn id="47" idx="3"/>
              <a:endCxn id="49" idx="7"/>
            </p:cNvCxnSpPr>
            <p:nvPr/>
          </p:nvCxnSpPr>
          <p:spPr>
            <a:xfrm flipH="1">
              <a:off x="5289789" y="3116689"/>
              <a:ext cx="628689" cy="81815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7" idx="5"/>
              <a:endCxn id="48" idx="1"/>
            </p:cNvCxnSpPr>
            <p:nvPr/>
          </p:nvCxnSpPr>
          <p:spPr>
            <a:xfrm>
              <a:off x="6427594" y="3116689"/>
              <a:ext cx="628689" cy="81815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9" idx="5"/>
              <a:endCxn id="50" idx="0"/>
            </p:cNvCxnSpPr>
            <p:nvPr/>
          </p:nvCxnSpPr>
          <p:spPr>
            <a:xfrm>
              <a:off x="5289789" y="4443955"/>
              <a:ext cx="503978" cy="1003653"/>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49" idx="3"/>
              <a:endCxn id="51" idx="0"/>
            </p:cNvCxnSpPr>
            <p:nvPr/>
          </p:nvCxnSpPr>
          <p:spPr>
            <a:xfrm flipH="1">
              <a:off x="4276695" y="4443955"/>
              <a:ext cx="503978" cy="1003653"/>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6" name="正方形/長方形 55"/>
            <p:cNvSpPr/>
            <p:nvPr/>
          </p:nvSpPr>
          <p:spPr>
            <a:xfrm>
              <a:off x="4423524" y="3243900"/>
              <a:ext cx="1223412" cy="369332"/>
            </a:xfrm>
            <a:prstGeom prst="rect">
              <a:avLst/>
            </a:prstGeom>
          </p:spPr>
          <p:txBody>
            <a:bodyPr wrap="none">
              <a:spAutoFit/>
            </a:bodyPr>
            <a:lstStyle/>
            <a:p>
              <a:r>
                <a:rPr lang="ja-JP" altLang="en-US" dirty="0" smtClean="0"/>
                <a:t>性別</a:t>
              </a:r>
              <a:r>
                <a:rPr lang="en-US" altLang="ja-JP" dirty="0" smtClean="0"/>
                <a:t>=</a:t>
              </a:r>
              <a:r>
                <a:rPr lang="ja-JP" altLang="en-US" dirty="0" smtClean="0"/>
                <a:t>男性</a:t>
              </a:r>
              <a:endParaRPr lang="ja-JP" altLang="en-US" dirty="0"/>
            </a:p>
          </p:txBody>
        </p:sp>
        <mc:AlternateContent xmlns:mc="http://schemas.openxmlformats.org/markup-compatibility/2006" xmlns:a14="http://schemas.microsoft.com/office/drawing/2010/main">
          <mc:Choice Requires="a14">
            <p:sp>
              <p:nvSpPr>
                <p:cNvPr id="58" name="正方形/長方形 57"/>
                <p:cNvSpPr/>
                <p:nvPr/>
              </p:nvSpPr>
              <p:spPr>
                <a:xfrm>
                  <a:off x="4685616" y="4004731"/>
                  <a:ext cx="6992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男性</m:t>
                        </m:r>
                      </m:oMath>
                    </m:oMathPara>
                  </a14:m>
                  <a:endParaRPr lang="ja-JP" altLang="en-US" dirty="0"/>
                </a:p>
              </p:txBody>
            </p:sp>
          </mc:Choice>
          <mc:Fallback xmlns="">
            <p:sp>
              <p:nvSpPr>
                <p:cNvPr id="58" name="正方形/長方形 57"/>
                <p:cNvSpPr>
                  <a:spLocks noRot="1" noChangeAspect="1" noMove="1" noResize="1" noEditPoints="1" noAdjustHandles="1" noChangeArrowheads="1" noChangeShapeType="1" noTextEdit="1"/>
                </p:cNvSpPr>
                <p:nvPr/>
              </p:nvSpPr>
              <p:spPr>
                <a:xfrm>
                  <a:off x="4685616" y="4004731"/>
                  <a:ext cx="699230" cy="369332"/>
                </a:xfrm>
                <a:prstGeom prst="rect">
                  <a:avLst/>
                </a:prstGeom>
                <a:blipFill rotWithShape="1">
                  <a:blip r:embed="rId10"/>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6961226" y="4004731"/>
                  <a:ext cx="6992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a:rPr>
                          <m:t>女性</m:t>
                        </m:r>
                      </m:oMath>
                    </m:oMathPara>
                  </a14:m>
                  <a:endParaRPr lang="ja-JP" altLang="en-US"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6961226" y="4004731"/>
                  <a:ext cx="699230" cy="369332"/>
                </a:xfrm>
                <a:prstGeom prst="rect">
                  <a:avLst/>
                </a:prstGeom>
                <a:blipFill rotWithShape="1">
                  <a:blip r:embed="rId11"/>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3342141" y="4761564"/>
                  <a:ext cx="11865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a:rPr>
                          <m:t>40</m:t>
                        </m:r>
                        <m:r>
                          <a:rPr kumimoji="1" lang="ja-JP" altLang="en-US" i="1" smtClean="0">
                            <a:latin typeface="Cambria Math"/>
                          </a:rPr>
                          <m:t>歳以上</m:t>
                        </m:r>
                      </m:oMath>
                    </m:oMathPara>
                  </a14:m>
                  <a:endParaRPr lang="ja-JP" altLang="en-US" dirty="0"/>
                </a:p>
              </p:txBody>
            </p:sp>
          </mc:Choice>
          <mc:Fallback xmlns="">
            <p:sp>
              <p:nvSpPr>
                <p:cNvPr id="60" name="正方形/長方形 59"/>
                <p:cNvSpPr>
                  <a:spLocks noRot="1" noChangeAspect="1" noMove="1" noResize="1" noEditPoints="1" noAdjustHandles="1" noChangeArrowheads="1" noChangeShapeType="1" noTextEdit="1"/>
                </p:cNvSpPr>
                <p:nvPr/>
              </p:nvSpPr>
              <p:spPr>
                <a:xfrm>
                  <a:off x="3342141" y="4761564"/>
                  <a:ext cx="1186543" cy="369332"/>
                </a:xfrm>
                <a:prstGeom prst="rect">
                  <a:avLst/>
                </a:prstGeom>
                <a:blipFill rotWithShape="1">
                  <a:blip r:embed="rId12"/>
                  <a:stretch>
                    <a:fillRect b="-4918"/>
                  </a:stretch>
                </a:blipFill>
              </p:spPr>
              <p:txBody>
                <a:bodyPr/>
                <a:lstStyle/>
                <a:p>
                  <a:r>
                    <a:rPr lang="ja-JP" altLang="en-US">
                      <a:noFill/>
                    </a:rPr>
                    <a:t> </a:t>
                  </a:r>
                </a:p>
              </p:txBody>
            </p:sp>
          </mc:Fallback>
        </mc:AlternateContent>
        <p:sp>
          <p:nvSpPr>
            <p:cNvPr id="61" name="正方形/長方形 60"/>
            <p:cNvSpPr/>
            <p:nvPr/>
          </p:nvSpPr>
          <p:spPr>
            <a:xfrm>
              <a:off x="5541778" y="4760666"/>
              <a:ext cx="1111202" cy="369332"/>
            </a:xfrm>
            <a:prstGeom prst="rect">
              <a:avLst/>
            </a:prstGeom>
          </p:spPr>
          <p:txBody>
            <a:bodyPr wrap="none">
              <a:spAutoFit/>
            </a:bodyPr>
            <a:lstStyle/>
            <a:p>
              <a:r>
                <a:rPr lang="en-US" altLang="ja-JP" dirty="0" smtClean="0"/>
                <a:t>40</a:t>
              </a:r>
              <a:r>
                <a:rPr lang="ja-JP" altLang="en-US" dirty="0" smtClean="0"/>
                <a:t>歳未満</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3913454" y="5546509"/>
                  <a:ext cx="7264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latin typeface="Cambria Math"/>
                          </a:rPr>
                          <m:t>男性</m:t>
                        </m:r>
                      </m:oMath>
                    </m:oMathPara>
                  </a14:m>
                  <a:endParaRPr kumimoji="1" lang="en-US" altLang="ja-JP" sz="1400" dirty="0" smtClean="0"/>
                </a:p>
                <a:p>
                  <a:r>
                    <a:rPr lang="en-US" altLang="ja-JP" sz="1400" dirty="0" smtClean="0"/>
                    <a:t>40</a:t>
                  </a:r>
                  <a:r>
                    <a:rPr lang="ja-JP" altLang="en-US" sz="1400" dirty="0" smtClean="0"/>
                    <a:t>以上</a:t>
                  </a:r>
                  <a:endParaRPr lang="ja-JP" altLang="en-US" sz="14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3913454" y="5546509"/>
                  <a:ext cx="726481" cy="523220"/>
                </a:xfrm>
                <a:prstGeom prst="rect">
                  <a:avLst/>
                </a:prstGeom>
                <a:blipFill rotWithShape="1">
                  <a:blip r:embed="rId13"/>
                  <a:stretch>
                    <a:fillRect l="-1667" r="-1667"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正方形/長方形 62"/>
                <p:cNvSpPr/>
                <p:nvPr/>
              </p:nvSpPr>
              <p:spPr>
                <a:xfrm>
                  <a:off x="5402473" y="5546509"/>
                  <a:ext cx="782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latin typeface="Cambria Math"/>
                          </a:rPr>
                          <m:t>男性</m:t>
                        </m:r>
                      </m:oMath>
                    </m:oMathPara>
                  </a14:m>
                  <a:endParaRPr kumimoji="1" lang="en-US" altLang="ja-JP" sz="1400" i="1" dirty="0" smtClean="0">
                    <a:latin typeface="Cambria Math"/>
                  </a:endParaRPr>
                </a:p>
                <a:p>
                  <a:pPr/>
                  <a14:m>
                    <m:oMathPara xmlns:m="http://schemas.openxmlformats.org/officeDocument/2006/math">
                      <m:oMathParaPr>
                        <m:jc m:val="centerGroup"/>
                      </m:oMathParaPr>
                      <m:oMath xmlns:m="http://schemas.openxmlformats.org/officeDocument/2006/math">
                        <m:r>
                          <a:rPr kumimoji="1" lang="en-US" altLang="ja-JP" sz="1400" i="1" smtClean="0">
                            <a:latin typeface="Cambria Math"/>
                          </a:rPr>
                          <m:t>40</m:t>
                        </m:r>
                        <m:r>
                          <a:rPr kumimoji="1" lang="ja-JP" altLang="en-US" sz="1400" i="1" smtClean="0">
                            <a:latin typeface="Cambria Math"/>
                          </a:rPr>
                          <m:t>未満</m:t>
                        </m:r>
                      </m:oMath>
                    </m:oMathPara>
                  </a14:m>
                  <a:endParaRPr lang="ja-JP" altLang="en-US" sz="14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5402473" y="5546509"/>
                  <a:ext cx="782587" cy="523220"/>
                </a:xfrm>
                <a:prstGeom prst="rect">
                  <a:avLst/>
                </a:prstGeom>
                <a:blipFill rotWithShape="1">
                  <a:blip r:embed="rId14"/>
                  <a:stretch>
                    <a:fillRect/>
                  </a:stretch>
                </a:blipFill>
              </p:spPr>
              <p:txBody>
                <a:bodyPr/>
                <a:lstStyle/>
                <a:p>
                  <a:r>
                    <a:rPr lang="ja-JP" altLang="en-US">
                      <a:noFill/>
                    </a:rPr>
                    <a:t> </a:t>
                  </a:r>
                </a:p>
              </p:txBody>
            </p:sp>
          </mc:Fallback>
        </mc:AlternateContent>
      </p:grpSp>
      <p:sp>
        <p:nvSpPr>
          <p:cNvPr id="64" name="正方形/長方形 63"/>
          <p:cNvSpPr/>
          <p:nvPr/>
        </p:nvSpPr>
        <p:spPr>
          <a:xfrm>
            <a:off x="9012230" y="3244036"/>
            <a:ext cx="2624436" cy="646331"/>
          </a:xfrm>
          <a:prstGeom prst="rect">
            <a:avLst/>
          </a:prstGeom>
        </p:spPr>
        <p:txBody>
          <a:bodyPr wrap="none">
            <a:spAutoFit/>
          </a:bodyPr>
          <a:lstStyle/>
          <a:p>
            <a:r>
              <a:rPr lang="ja-JP" altLang="en-US" dirty="0" smtClean="0"/>
              <a:t>性別</a:t>
            </a:r>
            <a:r>
              <a:rPr lang="en-US" altLang="ja-JP" dirty="0" smtClean="0"/>
              <a:t>=</a:t>
            </a:r>
            <a:r>
              <a:rPr lang="ja-JP" altLang="en-US" dirty="0" smtClean="0"/>
              <a:t>男性じゃない</a:t>
            </a:r>
            <a:r>
              <a:rPr lang="en-US" altLang="ja-JP" dirty="0" smtClean="0"/>
              <a:t>(</a:t>
            </a:r>
            <a:r>
              <a:rPr lang="ja-JP" altLang="en-US" dirty="0" smtClean="0"/>
              <a:t>女性</a:t>
            </a:r>
            <a:r>
              <a:rPr lang="en-US" altLang="ja-JP" dirty="0" smtClean="0"/>
              <a:t>)</a:t>
            </a:r>
          </a:p>
          <a:p>
            <a:endParaRPr lang="ja-JP" altLang="en-US" dirty="0"/>
          </a:p>
        </p:txBody>
      </p:sp>
    </p:spTree>
    <p:extLst>
      <p:ext uri="{BB962C8B-B14F-4D97-AF65-F5344CB8AC3E}">
        <p14:creationId xmlns:p14="http://schemas.microsoft.com/office/powerpoint/2010/main" val="6175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t>
            </a:r>
            <a:r>
              <a:rPr lang="ja-JP" altLang="en-US" dirty="0"/>
              <a:t>で学習用</a:t>
            </a:r>
            <a:r>
              <a:rPr lang="ja-JP" altLang="en-US" dirty="0" smtClean="0"/>
              <a:t>データから決定木を作る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決定木を行うためのライブラリ</a:t>
            </a:r>
            <a:r>
              <a:rPr lang="en-US" altLang="ja-JP" dirty="0" err="1" smtClean="0"/>
              <a:t>rpart</a:t>
            </a:r>
            <a:r>
              <a:rPr lang="ja-JP" altLang="en-US" dirty="0" smtClean="0"/>
              <a:t>を活用</a:t>
            </a:r>
            <a:endParaRPr lang="en-US" altLang="ja-JP" dirty="0" smtClean="0"/>
          </a:p>
          <a:p>
            <a:r>
              <a:rPr lang="ja-JP" altLang="en-US" dirty="0" smtClean="0"/>
              <a:t>学習用データから予測する列と予測に使用する列を</a:t>
            </a:r>
            <a:r>
              <a:rPr lang="ja-JP" altLang="en-US" dirty="0" smtClean="0"/>
              <a:t>指定</a:t>
            </a:r>
            <a:endParaRPr lang="en-US" altLang="ja-JP" dirty="0" smtClean="0"/>
          </a:p>
          <a:p>
            <a:pPr lvl="1"/>
            <a:r>
              <a:rPr kumimoji="1" lang="ja-JP" altLang="en-US" dirty="0" smtClean="0"/>
              <a:t>予測列</a:t>
            </a:r>
            <a:r>
              <a:rPr kumimoji="1" lang="en-US" altLang="ja-JP" dirty="0" smtClean="0"/>
              <a:t>~</a:t>
            </a:r>
            <a:r>
              <a:rPr kumimoji="1" lang="ja-JP" altLang="en-US" dirty="0" smtClean="0"/>
              <a:t>予測に使用する列</a:t>
            </a:r>
            <a:r>
              <a:rPr kumimoji="1" lang="en-US" altLang="ja-JP" dirty="0" smtClean="0"/>
              <a:t>1+</a:t>
            </a:r>
            <a:r>
              <a:rPr lang="ja-JP" altLang="en-US" dirty="0"/>
              <a:t>予測に使用する</a:t>
            </a:r>
            <a:r>
              <a:rPr lang="ja-JP" altLang="en-US" dirty="0" smtClean="0"/>
              <a:t>列</a:t>
            </a:r>
            <a:r>
              <a:rPr lang="en-US" altLang="ja-JP" dirty="0" smtClean="0"/>
              <a:t>2</a:t>
            </a:r>
            <a:r>
              <a:rPr lang="ja-JP" altLang="en-US" dirty="0" smtClean="0"/>
              <a:t>・・</a:t>
            </a:r>
            <a:r>
              <a:rPr lang="ja-JP" altLang="en-US" dirty="0" smtClean="0"/>
              <a:t>・</a:t>
            </a:r>
            <a:r>
              <a:rPr lang="en-US" altLang="ja-JP" dirty="0" smtClean="0"/>
              <a:t>(</a:t>
            </a:r>
            <a:r>
              <a:rPr lang="en-US" altLang="ja-JP" dirty="0" smtClean="0"/>
              <a:t>formula</a:t>
            </a:r>
            <a:r>
              <a:rPr lang="ja-JP" altLang="en-US" dirty="0" smtClean="0"/>
              <a:t>と呼ぶ</a:t>
            </a:r>
            <a:r>
              <a:rPr lang="en-US" altLang="ja-JP" dirty="0" smtClean="0"/>
              <a:t>R</a:t>
            </a:r>
            <a:r>
              <a:rPr lang="ja-JP" altLang="en-US" dirty="0" smtClean="0"/>
              <a:t>特有のクラス</a:t>
            </a:r>
            <a:r>
              <a:rPr lang="en-US" altLang="ja-JP" dirty="0" smtClean="0"/>
              <a:t>)</a:t>
            </a:r>
            <a:endParaRPr lang="en-US" altLang="ja-JP" dirty="0" smtClean="0"/>
          </a:p>
          <a:p>
            <a:pPr lvl="1"/>
            <a:r>
              <a:rPr lang="ja-JP" altLang="en-US" dirty="0" smtClean="0"/>
              <a:t>残りすべてを予測に使用する場合には「</a:t>
            </a:r>
            <a:r>
              <a:rPr lang="en-US" altLang="ja-JP" dirty="0" smtClean="0"/>
              <a:t>.</a:t>
            </a:r>
            <a:r>
              <a:rPr lang="ja-JP" altLang="en-US" dirty="0" smtClean="0"/>
              <a:t>」で省略可能</a:t>
            </a:r>
            <a:endParaRPr lang="en-US" altLang="ja-JP" dirty="0" smtClean="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35</a:t>
            </a:fld>
            <a:endParaRPr lang="ja-JP" altLang="en-US" dirty="0"/>
          </a:p>
        </p:txBody>
      </p:sp>
      <p:sp>
        <p:nvSpPr>
          <p:cNvPr id="6" name="コンテンツ プレースホルダ 5"/>
          <p:cNvSpPr txBox="1">
            <a:spLocks/>
          </p:cNvSpPr>
          <p:nvPr/>
        </p:nvSpPr>
        <p:spPr>
          <a:xfrm>
            <a:off x="531813" y="3581400"/>
            <a:ext cx="11125200" cy="236220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s-ES" altLang="ja-JP" dirty="0" smtClean="0">
                <a:solidFill>
                  <a:schemeClr val="accent1"/>
                </a:solidFill>
                <a:latin typeface="Courier New" pitchFamily="49" charset="0"/>
                <a:ea typeface="ＭＳ ゴシック" pitchFamily="49" charset="-128"/>
                <a:cs typeface="Courier New" pitchFamily="49" charset="0"/>
              </a:rPr>
              <a:t>&gt;</a:t>
            </a:r>
            <a:r>
              <a:rPr lang="es-ES" altLang="ja-JP" dirty="0" smtClean="0">
                <a:solidFill>
                  <a:schemeClr val="bg1"/>
                </a:solidFill>
                <a:latin typeface="Courier New" pitchFamily="49" charset="0"/>
                <a:ea typeface="ＭＳ ゴシック" pitchFamily="49" charset="-128"/>
                <a:cs typeface="Courier New" pitchFamily="49" charset="0"/>
              </a:rPr>
              <a:t> library(</a:t>
            </a:r>
            <a:r>
              <a:rPr lang="en-US" altLang="ja-JP" dirty="0" err="1" smtClean="0">
                <a:solidFill>
                  <a:schemeClr val="bg1"/>
                </a:solidFill>
                <a:latin typeface="Courier New" pitchFamily="49" charset="0"/>
                <a:ea typeface="ＭＳ ゴシック" pitchFamily="49" charset="-128"/>
                <a:cs typeface="Courier New" pitchFamily="49" charset="0"/>
              </a:rPr>
              <a:t>rpart</a:t>
            </a:r>
            <a:r>
              <a:rPr lang="es-E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err="1" smtClean="0">
                <a:solidFill>
                  <a:schemeClr val="bg1"/>
                </a:solidFill>
                <a:latin typeface="Courier New" pitchFamily="49" charset="0"/>
                <a:ea typeface="ＭＳ ゴシック" pitchFamily="49" charset="-128"/>
                <a:cs typeface="Courier New" pitchFamily="49" charset="0"/>
              </a:rPr>
              <a:t>rp</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err="1" smtClean="0">
                <a:solidFill>
                  <a:schemeClr val="bg1"/>
                </a:solidFill>
                <a:latin typeface="Courier New" pitchFamily="49" charset="0"/>
                <a:ea typeface="ＭＳ ゴシック" pitchFamily="49" charset="-128"/>
                <a:cs typeface="Courier New" pitchFamily="49" charset="0"/>
              </a:rPr>
              <a:t>rpart</a:t>
            </a:r>
            <a:r>
              <a:rPr lang="en-US" altLang="ja-JP" dirty="0" smtClean="0">
                <a:solidFill>
                  <a:schemeClr val="bg1"/>
                </a:solidFill>
                <a:latin typeface="Courier New" pitchFamily="49" charset="0"/>
                <a:ea typeface="ＭＳ ゴシック" pitchFamily="49" charset="-128"/>
                <a:cs typeface="Courier New" pitchFamily="49" charset="0"/>
              </a:rPr>
              <a:t>(factor(default)~., data = train)</a:t>
            </a:r>
            <a:endParaRPr lang="en-U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print(</a:t>
            </a:r>
            <a:r>
              <a:rPr lang="en-US" altLang="ja-JP" dirty="0" err="1" smtClean="0">
                <a:solidFill>
                  <a:schemeClr val="bg1"/>
                </a:solidFill>
                <a:latin typeface="Courier New" pitchFamily="49" charset="0"/>
                <a:ea typeface="ＭＳ ゴシック" pitchFamily="49" charset="-128"/>
                <a:cs typeface="Courier New" pitchFamily="49" charset="0"/>
              </a:rPr>
              <a:t>rp</a:t>
            </a:r>
            <a:r>
              <a:rPr lang="en-U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plot(</a:t>
            </a:r>
            <a:r>
              <a:rPr lang="en-US" altLang="ja-JP" dirty="0" err="1" smtClean="0">
                <a:solidFill>
                  <a:schemeClr val="bg1"/>
                </a:solidFill>
                <a:latin typeface="Courier New" pitchFamily="49" charset="0"/>
                <a:ea typeface="ＭＳ ゴシック" pitchFamily="49" charset="-128"/>
                <a:cs typeface="Courier New" pitchFamily="49" charset="0"/>
              </a:rPr>
              <a:t>rp</a:t>
            </a:r>
            <a:r>
              <a:rPr lang="en-US" altLang="ja-JP" dirty="0" smtClean="0">
                <a:solidFill>
                  <a:schemeClr val="bg1"/>
                </a:solidFill>
                <a:latin typeface="Courier New" pitchFamily="49" charset="0"/>
                <a:ea typeface="ＭＳ ゴシック" pitchFamily="49" charset="-128"/>
                <a:cs typeface="Courier New" pitchFamily="49" charset="0"/>
              </a:rPr>
              <a:t>, margin=0.1)</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text(</a:t>
            </a:r>
            <a:r>
              <a:rPr lang="en-US" altLang="ja-JP" dirty="0" err="1" smtClean="0">
                <a:solidFill>
                  <a:schemeClr val="bg1"/>
                </a:solidFill>
                <a:latin typeface="Courier New" pitchFamily="49" charset="0"/>
                <a:ea typeface="ＭＳ ゴシック" pitchFamily="49" charset="-128"/>
                <a:cs typeface="Courier New" pitchFamily="49" charset="0"/>
              </a:rPr>
              <a:t>rp,all</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a:solidFill>
                  <a:schemeClr val="bg1"/>
                </a:solidFill>
                <a:latin typeface="Courier New" pitchFamily="49" charset="0"/>
                <a:ea typeface="ＭＳ ゴシック" pitchFamily="49" charset="-128"/>
                <a:cs typeface="Courier New" pitchFamily="49" charset="0"/>
              </a:rPr>
              <a:t>=</a:t>
            </a:r>
            <a:r>
              <a:rPr lang="en-US" altLang="ja-JP" dirty="0" err="1">
                <a:solidFill>
                  <a:schemeClr val="bg1"/>
                </a:solidFill>
                <a:latin typeface="Courier New" pitchFamily="49" charset="0"/>
                <a:ea typeface="ＭＳ ゴシック" pitchFamily="49" charset="-128"/>
                <a:cs typeface="Courier New" pitchFamily="49" charset="0"/>
              </a:rPr>
              <a:t>T,use.n</a:t>
            </a:r>
            <a:r>
              <a:rPr lang="en-US" altLang="ja-JP" dirty="0">
                <a:solidFill>
                  <a:schemeClr val="bg1"/>
                </a:solidFill>
                <a:latin typeface="Courier New" pitchFamily="49" charset="0"/>
                <a:ea typeface="ＭＳ ゴシック" pitchFamily="49" charset="-128"/>
                <a:cs typeface="Courier New" pitchFamily="49" charset="0"/>
              </a:rPr>
              <a:t>=T</a:t>
            </a:r>
            <a:r>
              <a:rPr lang="en-US" altLang="ja-JP" dirty="0" smtClean="0">
                <a:solidFill>
                  <a:schemeClr val="bg1"/>
                </a:solidFill>
                <a:latin typeface="Courier New" pitchFamily="49" charset="0"/>
                <a:ea typeface="ＭＳ ゴシック" pitchFamily="49" charset="-128"/>
                <a:cs typeface="Courier New" pitchFamily="49" charset="0"/>
              </a:rPr>
              <a:t>)</a:t>
            </a:r>
          </a:p>
        </p:txBody>
      </p:sp>
    </p:spTree>
    <p:extLst>
      <p:ext uri="{BB962C8B-B14F-4D97-AF65-F5344CB8AC3E}">
        <p14:creationId xmlns:p14="http://schemas.microsoft.com/office/powerpoint/2010/main" val="284254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答え合わせをしてみましょう</a:t>
            </a:r>
            <a:endParaRPr kumimoji="1" lang="ja-JP" altLang="en-US" dirty="0"/>
          </a:p>
        </p:txBody>
      </p:sp>
      <p:sp>
        <p:nvSpPr>
          <p:cNvPr id="3" name="コンテンツ プレースホルダー 2"/>
          <p:cNvSpPr>
            <a:spLocks noGrp="1"/>
          </p:cNvSpPr>
          <p:nvPr>
            <p:ph idx="1"/>
          </p:nvPr>
        </p:nvSpPr>
        <p:spPr/>
        <p:txBody>
          <a:bodyPr/>
          <a:lstStyle/>
          <a:p>
            <a:r>
              <a:rPr lang="ja-JP" altLang="en-US" dirty="0"/>
              <a:t>決定</a:t>
            </a:r>
            <a:r>
              <a:rPr lang="ja-JP" altLang="en-US" dirty="0" smtClean="0"/>
              <a:t>木によってできた予測モデルを使って実際に予測</a:t>
            </a:r>
            <a:endParaRPr lang="en-US" altLang="ja-JP" dirty="0" smtClean="0"/>
          </a:p>
          <a:p>
            <a:r>
              <a:rPr kumimoji="1" lang="ja-JP" altLang="en-US" dirty="0" smtClean="0"/>
              <a:t>予測モデルを作ったデータでない</a:t>
            </a:r>
            <a:r>
              <a:rPr kumimoji="1" lang="en-US" altLang="ja-JP" dirty="0" smtClean="0"/>
              <a:t>test</a:t>
            </a:r>
            <a:r>
              <a:rPr kumimoji="1" lang="ja-JP" altLang="en-US" dirty="0" smtClean="0"/>
              <a:t>に対して</a:t>
            </a:r>
            <a:r>
              <a:rPr kumimoji="1" lang="en-US" altLang="ja-JP" dirty="0" smtClean="0"/>
              <a:t>predict</a:t>
            </a:r>
            <a:r>
              <a:rPr kumimoji="1" lang="ja-JP" altLang="en-US" dirty="0" smtClean="0"/>
              <a:t>関数を実施</a:t>
            </a:r>
            <a:endParaRPr lang="en-US" altLang="ja-JP" dirty="0"/>
          </a:p>
          <a:p>
            <a:r>
              <a:rPr lang="en-US" altLang="ja-JP" dirty="0"/>
              <a:t>t</a:t>
            </a:r>
            <a:r>
              <a:rPr kumimoji="1" lang="en-US" altLang="ja-JP" dirty="0" smtClean="0"/>
              <a:t>able</a:t>
            </a:r>
            <a:r>
              <a:rPr kumimoji="1" lang="ja-JP" altLang="en-US" dirty="0" smtClean="0"/>
              <a:t>関数によって</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36</a:t>
            </a:fld>
            <a:endParaRPr lang="ja-JP" altLang="en-US" dirty="0"/>
          </a:p>
        </p:txBody>
      </p:sp>
      <p:sp>
        <p:nvSpPr>
          <p:cNvPr id="6" name="コンテンツ プレースホルダ 5"/>
          <p:cNvSpPr txBox="1">
            <a:spLocks/>
          </p:cNvSpPr>
          <p:nvPr/>
        </p:nvSpPr>
        <p:spPr>
          <a:xfrm>
            <a:off x="531813" y="3168869"/>
            <a:ext cx="11125200" cy="2774731"/>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 </a:t>
            </a:r>
            <a:r>
              <a:rPr lang="es-ES" altLang="ja-JP" dirty="0">
                <a:solidFill>
                  <a:schemeClr val="bg1"/>
                </a:solidFill>
                <a:latin typeface="Courier New" pitchFamily="49" charset="0"/>
                <a:ea typeface="ＭＳ ゴシック" pitchFamily="49" charset="-128"/>
                <a:cs typeface="Courier New" pitchFamily="49" charset="0"/>
              </a:rPr>
              <a:t>pre &lt;- predict(rp,test,type = "class")</a:t>
            </a:r>
          </a:p>
          <a:p>
            <a:pPr marL="0" indent="0" defTabSz="533307">
              <a:spcBef>
                <a:spcPct val="0"/>
              </a:spcBef>
              <a:buNone/>
              <a:tabLst>
                <a:tab pos="533307" algn="r"/>
                <a:tab pos="914240" algn="l"/>
              </a:tabLst>
              <a:defRPr/>
            </a:pPr>
            <a:r>
              <a:rPr lang="es-ES" altLang="ja-JP" dirty="0">
                <a:solidFill>
                  <a:schemeClr val="accent1"/>
                </a:solidFill>
                <a:latin typeface="Courier New" pitchFamily="49" charset="0"/>
                <a:ea typeface="ＭＳ ゴシック" pitchFamily="49" charset="-128"/>
                <a:cs typeface="Courier New" pitchFamily="49" charset="0"/>
              </a:rPr>
              <a:t>&gt; </a:t>
            </a:r>
            <a:r>
              <a:rPr lang="es-ES" altLang="ja-JP" dirty="0">
                <a:solidFill>
                  <a:schemeClr val="bg1"/>
                </a:solidFill>
                <a:latin typeface="Courier New" pitchFamily="49" charset="0"/>
                <a:ea typeface="ＭＳ ゴシック" pitchFamily="49" charset="-128"/>
                <a:cs typeface="Courier New" pitchFamily="49" charset="0"/>
              </a:rPr>
              <a:t>tes &lt;- test[,24]</a:t>
            </a:r>
          </a:p>
          <a:p>
            <a:pPr marL="0" indent="0" defTabSz="533307">
              <a:spcBef>
                <a:spcPct val="0"/>
              </a:spcBef>
              <a:buNone/>
              <a:tabLst>
                <a:tab pos="533307" algn="r"/>
                <a:tab pos="914240" algn="l"/>
              </a:tabLst>
              <a:defRPr/>
            </a:pPr>
            <a:r>
              <a:rPr lang="fr-FR" altLang="ja-JP" dirty="0">
                <a:solidFill>
                  <a:schemeClr val="accent1"/>
                </a:solidFill>
                <a:latin typeface="Courier New" pitchFamily="49" charset="0"/>
                <a:ea typeface="ＭＳ ゴシック" pitchFamily="49" charset="-128"/>
                <a:cs typeface="Courier New" pitchFamily="49" charset="0"/>
              </a:rPr>
              <a:t>&gt; </a:t>
            </a:r>
            <a:r>
              <a:rPr lang="fr-FR" altLang="ja-JP" dirty="0">
                <a:solidFill>
                  <a:schemeClr val="bg1"/>
                </a:solidFill>
                <a:latin typeface="Courier New" pitchFamily="49" charset="0"/>
                <a:ea typeface="ＭＳ ゴシック" pitchFamily="49" charset="-128"/>
                <a:cs typeface="Courier New" pitchFamily="49" charset="0"/>
              </a:rPr>
              <a:t>table(tes,pre)</a:t>
            </a:r>
          </a:p>
          <a:p>
            <a:pPr marL="0" indent="0" defTabSz="533307">
              <a:spcBef>
                <a:spcPct val="0"/>
              </a:spcBef>
              <a:buNone/>
              <a:tabLst>
                <a:tab pos="533307" algn="r"/>
                <a:tab pos="914240" algn="l"/>
              </a:tabLst>
              <a:defRPr/>
            </a:pPr>
            <a:r>
              <a:rPr lang="fr-FR" altLang="ja-JP" dirty="0">
                <a:solidFill>
                  <a:schemeClr val="bg1"/>
                </a:solidFill>
                <a:latin typeface="Courier New" pitchFamily="49" charset="0"/>
                <a:ea typeface="ＭＳ ゴシック" pitchFamily="49" charset="-128"/>
                <a:cs typeface="Courier New" pitchFamily="49" charset="0"/>
              </a:rPr>
              <a:t>   pre</a:t>
            </a:r>
          </a:p>
          <a:p>
            <a:pPr marL="0" indent="0" defTabSz="533307">
              <a:spcBef>
                <a:spcPct val="0"/>
              </a:spcBef>
              <a:buNone/>
              <a:tabLst>
                <a:tab pos="533307" algn="r"/>
                <a:tab pos="914240" algn="l"/>
              </a:tabLst>
              <a:defRPr/>
            </a:pPr>
            <a:r>
              <a:rPr lang="fr-FR" altLang="ja-JP" dirty="0">
                <a:solidFill>
                  <a:schemeClr val="bg1"/>
                </a:solidFill>
                <a:latin typeface="Courier New" pitchFamily="49" charset="0"/>
                <a:ea typeface="ＭＳ ゴシック" pitchFamily="49" charset="-128"/>
                <a:cs typeface="Courier New" pitchFamily="49" charset="0"/>
              </a:rPr>
              <a:t>tes    0    1</a:t>
            </a:r>
          </a:p>
          <a:p>
            <a:pPr marL="0" indent="0" defTabSz="533307">
              <a:spcBef>
                <a:spcPct val="0"/>
              </a:spcBef>
              <a:buNone/>
              <a:tabLst>
                <a:tab pos="533307" algn="r"/>
                <a:tab pos="914240" algn="l"/>
              </a:tabLst>
              <a:defRPr/>
            </a:pPr>
            <a:r>
              <a:rPr lang="fr-FR" altLang="ja-JP" dirty="0">
                <a:solidFill>
                  <a:schemeClr val="bg1"/>
                </a:solidFill>
                <a:latin typeface="Courier New" pitchFamily="49" charset="0"/>
                <a:ea typeface="ＭＳ ゴシック" pitchFamily="49" charset="-128"/>
                <a:cs typeface="Courier New" pitchFamily="49" charset="0"/>
              </a:rPr>
              <a:t>  0 8970  397</a:t>
            </a:r>
          </a:p>
          <a:p>
            <a:pPr marL="0" indent="0" defTabSz="533307">
              <a:spcBef>
                <a:spcPct val="0"/>
              </a:spcBef>
              <a:buNone/>
              <a:tabLst>
                <a:tab pos="533307" algn="r"/>
                <a:tab pos="914240" algn="l"/>
              </a:tabLst>
              <a:defRPr/>
            </a:pPr>
            <a:r>
              <a:rPr lang="fr-FR" altLang="ja-JP" dirty="0">
                <a:solidFill>
                  <a:schemeClr val="bg1"/>
                </a:solidFill>
                <a:latin typeface="Courier New" pitchFamily="49" charset="0"/>
                <a:ea typeface="ＭＳ ゴシック" pitchFamily="49" charset="-128"/>
                <a:cs typeface="Courier New" pitchFamily="49" charset="0"/>
              </a:rPr>
              <a:t>  1 1759  </a:t>
            </a:r>
            <a:r>
              <a:rPr lang="fr-FR" altLang="ja-JP" dirty="0" smtClean="0">
                <a:solidFill>
                  <a:schemeClr val="bg1"/>
                </a:solidFill>
                <a:latin typeface="Courier New" pitchFamily="49" charset="0"/>
                <a:ea typeface="ＭＳ ゴシック" pitchFamily="49" charset="-128"/>
                <a:cs typeface="Courier New" pitchFamily="49" charset="0"/>
              </a:rPr>
              <a:t>874</a:t>
            </a:r>
            <a:endParaRPr lang="fr-FR" altLang="ja-JP" dirty="0">
              <a:solidFill>
                <a:schemeClr val="bg1"/>
              </a:solidFill>
              <a:latin typeface="Courier New" pitchFamily="49" charset="0"/>
              <a:ea typeface="ＭＳ ゴシック" pitchFamily="49" charset="-128"/>
              <a:cs typeface="Courier New" pitchFamily="49" charset="0"/>
            </a:endParaRPr>
          </a:p>
        </p:txBody>
      </p:sp>
    </p:spTree>
    <p:extLst>
      <p:ext uri="{BB962C8B-B14F-4D97-AF65-F5344CB8AC3E}">
        <p14:creationId xmlns:p14="http://schemas.microsoft.com/office/powerpoint/2010/main" val="359291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ランダムフォレスト</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latin typeface="Courier New" panose="02070309020205020404" pitchFamily="49" charset="0"/>
                <a:cs typeface="Courier New" panose="02070309020205020404" pitchFamily="49" charset="0"/>
              </a:rPr>
              <a:t>決定木を</a:t>
            </a:r>
            <a:r>
              <a:rPr lang="ja-JP" altLang="en-US" dirty="0"/>
              <a:t>弱学習器とする</a:t>
            </a:r>
            <a:r>
              <a:rPr lang="ja-JP" altLang="en-US" dirty="0" smtClean="0">
                <a:latin typeface="Courier New" panose="02070309020205020404" pitchFamily="49" charset="0"/>
                <a:cs typeface="Courier New" panose="02070309020205020404" pitchFamily="49" charset="0"/>
              </a:rPr>
              <a:t>アンサンブル学習アルゴリズム</a:t>
            </a:r>
            <a:endParaRPr lang="en-US" altLang="ja-JP" dirty="0" smtClean="0">
              <a:latin typeface="Courier New" panose="02070309020205020404" pitchFamily="49" charset="0"/>
              <a:cs typeface="Courier New" panose="02070309020205020404" pitchFamily="49" charset="0"/>
            </a:endParaRPr>
          </a:p>
          <a:p>
            <a:r>
              <a:rPr lang="ja-JP" altLang="en-US" dirty="0">
                <a:latin typeface="Courier New" panose="02070309020205020404" pitchFamily="49" charset="0"/>
                <a:cs typeface="Courier New" panose="02070309020205020404" pitchFamily="49" charset="0"/>
              </a:rPr>
              <a:t>決定木に比べて負荷は高いが手軽に高精度</a:t>
            </a:r>
          </a:p>
          <a:p>
            <a:endParaRPr lang="en-US" altLang="ja-JP" dirty="0" smtClean="0">
              <a:latin typeface="Courier New" panose="02070309020205020404" pitchFamily="49" charset="0"/>
              <a:cs typeface="Courier New" panose="02070309020205020404" pitchFamily="49" charset="0"/>
            </a:endParaRPr>
          </a:p>
          <a:p>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37</a:t>
            </a:fld>
            <a:endParaRPr lang="ja-JP" altLang="en-US" dirty="0"/>
          </a:p>
        </p:txBody>
      </p:sp>
      <p:grpSp>
        <p:nvGrpSpPr>
          <p:cNvPr id="32" name="グループ化 31"/>
          <p:cNvGrpSpPr/>
          <p:nvPr/>
        </p:nvGrpSpPr>
        <p:grpSpPr>
          <a:xfrm>
            <a:off x="2943157" y="4144152"/>
            <a:ext cx="1342359" cy="1117104"/>
            <a:chOff x="2425300" y="3235677"/>
            <a:chExt cx="2378072" cy="1979015"/>
          </a:xfrm>
        </p:grpSpPr>
        <p:sp>
          <p:nvSpPr>
            <p:cNvPr id="7" name="円/楕円 6"/>
            <p:cNvSpPr/>
            <p:nvPr/>
          </p:nvSpPr>
          <p:spPr>
            <a:xfrm>
              <a:off x="3429599" y="3235677"/>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8" name="円/楕円 7"/>
            <p:cNvSpPr/>
            <p:nvPr/>
          </p:nvSpPr>
          <p:spPr>
            <a:xfrm>
              <a:off x="4099132" y="3958205"/>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9" name="円/楕円 8"/>
            <p:cNvSpPr/>
            <p:nvPr/>
          </p:nvSpPr>
          <p:spPr>
            <a:xfrm>
              <a:off x="2760066" y="3958205"/>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10" name="円/楕円 9"/>
            <p:cNvSpPr/>
            <p:nvPr/>
          </p:nvSpPr>
          <p:spPr>
            <a:xfrm>
              <a:off x="3094833"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11" name="円/楕円 10"/>
            <p:cNvSpPr/>
            <p:nvPr/>
          </p:nvSpPr>
          <p:spPr>
            <a:xfrm>
              <a:off x="2425300"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cxnSp>
          <p:nvCxnSpPr>
            <p:cNvPr id="12" name="直線矢印コネクタ 11"/>
            <p:cNvCxnSpPr>
              <a:stCxn id="7" idx="3"/>
              <a:endCxn id="9" idx="7"/>
            </p:cNvCxnSpPr>
            <p:nvPr/>
          </p:nvCxnSpPr>
          <p:spPr>
            <a:xfrm flipH="1">
              <a:off x="3075432" y="3551043"/>
              <a:ext cx="408275" cy="46127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5"/>
              <a:endCxn id="8" idx="1"/>
            </p:cNvCxnSpPr>
            <p:nvPr/>
          </p:nvCxnSpPr>
          <p:spPr>
            <a:xfrm>
              <a:off x="3744965" y="3551043"/>
              <a:ext cx="408275" cy="46127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5"/>
              <a:endCxn id="10" idx="0"/>
            </p:cNvCxnSpPr>
            <p:nvPr/>
          </p:nvCxnSpPr>
          <p:spPr>
            <a:xfrm>
              <a:off x="3075432" y="4273571"/>
              <a:ext cx="204138"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9" idx="3"/>
              <a:endCxn id="11" idx="0"/>
            </p:cNvCxnSpPr>
            <p:nvPr/>
          </p:nvCxnSpPr>
          <p:spPr>
            <a:xfrm flipH="1">
              <a:off x="2610037" y="4273571"/>
              <a:ext cx="204137"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5"/>
              <a:endCxn id="28" idx="0"/>
            </p:cNvCxnSpPr>
            <p:nvPr/>
          </p:nvCxnSpPr>
          <p:spPr>
            <a:xfrm>
              <a:off x="4414498" y="4273571"/>
              <a:ext cx="204137"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8" idx="3"/>
              <a:endCxn id="29" idx="0"/>
            </p:cNvCxnSpPr>
            <p:nvPr/>
          </p:nvCxnSpPr>
          <p:spPr>
            <a:xfrm flipH="1">
              <a:off x="3949103" y="4273571"/>
              <a:ext cx="204137"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4433898"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29" name="円/楕円 28"/>
            <p:cNvSpPr/>
            <p:nvPr/>
          </p:nvSpPr>
          <p:spPr>
            <a:xfrm>
              <a:off x="3764366"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grpSp>
      <p:grpSp>
        <p:nvGrpSpPr>
          <p:cNvPr id="33" name="グループ化 32"/>
          <p:cNvGrpSpPr/>
          <p:nvPr/>
        </p:nvGrpSpPr>
        <p:grpSpPr>
          <a:xfrm>
            <a:off x="4873557" y="4144152"/>
            <a:ext cx="1342359" cy="1117104"/>
            <a:chOff x="2425300" y="3235677"/>
            <a:chExt cx="2378072" cy="1979015"/>
          </a:xfrm>
        </p:grpSpPr>
        <p:sp>
          <p:nvSpPr>
            <p:cNvPr id="34" name="円/楕円 33"/>
            <p:cNvSpPr/>
            <p:nvPr/>
          </p:nvSpPr>
          <p:spPr>
            <a:xfrm>
              <a:off x="3429599" y="3235677"/>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35" name="円/楕円 34"/>
            <p:cNvSpPr/>
            <p:nvPr/>
          </p:nvSpPr>
          <p:spPr>
            <a:xfrm>
              <a:off x="4099132" y="3958205"/>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36" name="円/楕円 35"/>
            <p:cNvSpPr/>
            <p:nvPr/>
          </p:nvSpPr>
          <p:spPr>
            <a:xfrm>
              <a:off x="2760066" y="3958205"/>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37" name="円/楕円 36"/>
            <p:cNvSpPr/>
            <p:nvPr/>
          </p:nvSpPr>
          <p:spPr>
            <a:xfrm>
              <a:off x="3094833"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38" name="円/楕円 37"/>
            <p:cNvSpPr/>
            <p:nvPr/>
          </p:nvSpPr>
          <p:spPr>
            <a:xfrm>
              <a:off x="2425300"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cxnSp>
          <p:nvCxnSpPr>
            <p:cNvPr id="39" name="直線矢印コネクタ 38"/>
            <p:cNvCxnSpPr>
              <a:stCxn id="34" idx="3"/>
              <a:endCxn id="36" idx="7"/>
            </p:cNvCxnSpPr>
            <p:nvPr/>
          </p:nvCxnSpPr>
          <p:spPr>
            <a:xfrm flipH="1">
              <a:off x="3075432" y="3551043"/>
              <a:ext cx="408275" cy="46127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34" idx="5"/>
              <a:endCxn id="35" idx="1"/>
            </p:cNvCxnSpPr>
            <p:nvPr/>
          </p:nvCxnSpPr>
          <p:spPr>
            <a:xfrm>
              <a:off x="3744965" y="3551043"/>
              <a:ext cx="408275" cy="46127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36" idx="5"/>
              <a:endCxn id="37" idx="0"/>
            </p:cNvCxnSpPr>
            <p:nvPr/>
          </p:nvCxnSpPr>
          <p:spPr>
            <a:xfrm>
              <a:off x="3075432" y="4273571"/>
              <a:ext cx="204138"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36" idx="3"/>
              <a:endCxn id="38" idx="0"/>
            </p:cNvCxnSpPr>
            <p:nvPr/>
          </p:nvCxnSpPr>
          <p:spPr>
            <a:xfrm flipH="1">
              <a:off x="2610037" y="4273571"/>
              <a:ext cx="204137"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35" idx="5"/>
              <a:endCxn id="45" idx="0"/>
            </p:cNvCxnSpPr>
            <p:nvPr/>
          </p:nvCxnSpPr>
          <p:spPr>
            <a:xfrm>
              <a:off x="4414498" y="4273571"/>
              <a:ext cx="204137"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35" idx="3"/>
              <a:endCxn id="46" idx="0"/>
            </p:cNvCxnSpPr>
            <p:nvPr/>
          </p:nvCxnSpPr>
          <p:spPr>
            <a:xfrm flipH="1">
              <a:off x="3949103" y="4273571"/>
              <a:ext cx="204137"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a:xfrm>
              <a:off x="4433898"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46" name="円/楕円 45"/>
            <p:cNvSpPr/>
            <p:nvPr/>
          </p:nvSpPr>
          <p:spPr>
            <a:xfrm>
              <a:off x="3764366"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grpSp>
      <p:grpSp>
        <p:nvGrpSpPr>
          <p:cNvPr id="47" name="グループ化 46"/>
          <p:cNvGrpSpPr/>
          <p:nvPr/>
        </p:nvGrpSpPr>
        <p:grpSpPr>
          <a:xfrm>
            <a:off x="6803957" y="4144152"/>
            <a:ext cx="1342359" cy="1117104"/>
            <a:chOff x="2425300" y="3235677"/>
            <a:chExt cx="2378072" cy="1979015"/>
          </a:xfrm>
        </p:grpSpPr>
        <p:sp>
          <p:nvSpPr>
            <p:cNvPr id="48" name="円/楕円 47"/>
            <p:cNvSpPr/>
            <p:nvPr/>
          </p:nvSpPr>
          <p:spPr>
            <a:xfrm>
              <a:off x="3429599" y="3235677"/>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49" name="円/楕円 48"/>
            <p:cNvSpPr/>
            <p:nvPr/>
          </p:nvSpPr>
          <p:spPr>
            <a:xfrm>
              <a:off x="4099132" y="3958205"/>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50" name="円/楕円 49"/>
            <p:cNvSpPr/>
            <p:nvPr/>
          </p:nvSpPr>
          <p:spPr>
            <a:xfrm>
              <a:off x="2760066" y="3958205"/>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51" name="円/楕円 50"/>
            <p:cNvSpPr/>
            <p:nvPr/>
          </p:nvSpPr>
          <p:spPr>
            <a:xfrm>
              <a:off x="3094833"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52" name="円/楕円 51"/>
            <p:cNvSpPr/>
            <p:nvPr/>
          </p:nvSpPr>
          <p:spPr>
            <a:xfrm>
              <a:off x="2425300"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cxnSp>
          <p:nvCxnSpPr>
            <p:cNvPr id="53" name="直線矢印コネクタ 52"/>
            <p:cNvCxnSpPr>
              <a:stCxn id="48" idx="3"/>
              <a:endCxn id="50" idx="7"/>
            </p:cNvCxnSpPr>
            <p:nvPr/>
          </p:nvCxnSpPr>
          <p:spPr>
            <a:xfrm flipH="1">
              <a:off x="3075432" y="3551043"/>
              <a:ext cx="408275" cy="46127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8" idx="5"/>
              <a:endCxn id="49" idx="1"/>
            </p:cNvCxnSpPr>
            <p:nvPr/>
          </p:nvCxnSpPr>
          <p:spPr>
            <a:xfrm>
              <a:off x="3744965" y="3551043"/>
              <a:ext cx="408275" cy="46127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50" idx="5"/>
              <a:endCxn id="51" idx="0"/>
            </p:cNvCxnSpPr>
            <p:nvPr/>
          </p:nvCxnSpPr>
          <p:spPr>
            <a:xfrm>
              <a:off x="3075432" y="4273571"/>
              <a:ext cx="204138"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50" idx="3"/>
              <a:endCxn id="52" idx="0"/>
            </p:cNvCxnSpPr>
            <p:nvPr/>
          </p:nvCxnSpPr>
          <p:spPr>
            <a:xfrm flipH="1">
              <a:off x="2610037" y="4273571"/>
              <a:ext cx="204137"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49" idx="5"/>
              <a:endCxn id="59" idx="0"/>
            </p:cNvCxnSpPr>
            <p:nvPr/>
          </p:nvCxnSpPr>
          <p:spPr>
            <a:xfrm>
              <a:off x="4414498" y="4273571"/>
              <a:ext cx="204137"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49" idx="3"/>
              <a:endCxn id="60" idx="0"/>
            </p:cNvCxnSpPr>
            <p:nvPr/>
          </p:nvCxnSpPr>
          <p:spPr>
            <a:xfrm flipH="1">
              <a:off x="3949103" y="4273571"/>
              <a:ext cx="204137" cy="57164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4433898"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sp>
          <p:nvSpPr>
            <p:cNvPr id="60" name="円/楕円 59"/>
            <p:cNvSpPr/>
            <p:nvPr/>
          </p:nvSpPr>
          <p:spPr>
            <a:xfrm>
              <a:off x="3764366" y="4845218"/>
              <a:ext cx="369474" cy="36947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sz="1000"/>
            </a:p>
          </p:txBody>
        </p:sp>
      </p:grpSp>
      <p:sp>
        <p:nvSpPr>
          <p:cNvPr id="61" name="右矢印 60"/>
          <p:cNvSpPr/>
          <p:nvPr/>
        </p:nvSpPr>
        <p:spPr>
          <a:xfrm rot="3099149">
            <a:off x="4273680" y="5476240"/>
            <a:ext cx="482213" cy="203200"/>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62" name="右矢印 61"/>
          <p:cNvSpPr/>
          <p:nvPr/>
        </p:nvSpPr>
        <p:spPr>
          <a:xfrm rot="18500851" flipH="1">
            <a:off x="6333580" y="5476241"/>
            <a:ext cx="482213" cy="203200"/>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63" name="右矢印 62"/>
          <p:cNvSpPr/>
          <p:nvPr/>
        </p:nvSpPr>
        <p:spPr>
          <a:xfrm rot="16200000" flipH="1">
            <a:off x="5303630" y="5465221"/>
            <a:ext cx="482213" cy="203200"/>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64" name="正方形/長方形 63"/>
          <p:cNvSpPr/>
          <p:nvPr/>
        </p:nvSpPr>
        <p:spPr>
          <a:xfrm>
            <a:off x="3913365" y="5850373"/>
            <a:ext cx="3257830" cy="40810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強</a:t>
            </a:r>
            <a:r>
              <a:rPr kumimoji="1" lang="ja-JP" altLang="en-US" dirty="0" smtClean="0"/>
              <a:t>学習機</a:t>
            </a:r>
            <a:r>
              <a:rPr kumimoji="1" lang="en-US" altLang="ja-JP" dirty="0" smtClean="0"/>
              <a:t>(</a:t>
            </a:r>
            <a:r>
              <a:rPr kumimoji="1" lang="ja-JP" altLang="en-US" dirty="0" smtClean="0"/>
              <a:t>弱学習機の多数決</a:t>
            </a:r>
            <a:r>
              <a:rPr kumimoji="1" lang="en-US" altLang="ja-JP" dirty="0" smtClean="0"/>
              <a:t>)</a:t>
            </a:r>
            <a:endParaRPr kumimoji="1" lang="ja-JP" altLang="en-US" dirty="0"/>
          </a:p>
        </p:txBody>
      </p:sp>
      <p:sp>
        <p:nvSpPr>
          <p:cNvPr id="65" name="正方形/長方形 64"/>
          <p:cNvSpPr/>
          <p:nvPr/>
        </p:nvSpPr>
        <p:spPr>
          <a:xfrm>
            <a:off x="8323811" y="4452229"/>
            <a:ext cx="1985818" cy="408102"/>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弱学習機</a:t>
            </a:r>
            <a:r>
              <a:rPr kumimoji="1" lang="en-US" altLang="ja-JP" dirty="0" smtClean="0"/>
              <a:t>(</a:t>
            </a:r>
            <a:r>
              <a:rPr kumimoji="1" lang="ja-JP" altLang="en-US" dirty="0" smtClean="0"/>
              <a:t>決定木</a:t>
            </a:r>
            <a:r>
              <a:rPr kumimoji="1" lang="en-US" altLang="ja-JP" dirty="0" smtClean="0"/>
              <a:t>)</a:t>
            </a:r>
            <a:endParaRPr kumimoji="1" lang="ja-JP" altLang="en-US" dirty="0"/>
          </a:p>
        </p:txBody>
      </p:sp>
      <p:sp>
        <p:nvSpPr>
          <p:cNvPr id="66" name="正方形/長方形 65"/>
          <p:cNvSpPr/>
          <p:nvPr/>
        </p:nvSpPr>
        <p:spPr>
          <a:xfrm>
            <a:off x="4864110" y="2633589"/>
            <a:ext cx="1356341" cy="408102"/>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学習データ</a:t>
            </a:r>
            <a:endParaRPr kumimoji="1" lang="ja-JP" altLang="en-US" dirty="0"/>
          </a:p>
        </p:txBody>
      </p:sp>
      <p:sp>
        <p:nvSpPr>
          <p:cNvPr id="67" name="正方形/長方形 66"/>
          <p:cNvSpPr/>
          <p:nvPr/>
        </p:nvSpPr>
        <p:spPr>
          <a:xfrm>
            <a:off x="3053865" y="3439615"/>
            <a:ext cx="1120943" cy="306614"/>
          </a:xfrm>
          <a:prstGeom prst="rect">
            <a:avLst/>
          </a:prstGeom>
          <a:solidFill>
            <a:schemeClr val="tx2">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復元抽出</a:t>
            </a:r>
            <a:endParaRPr kumimoji="1" lang="ja-JP" altLang="en-US" dirty="0"/>
          </a:p>
        </p:txBody>
      </p:sp>
      <p:sp>
        <p:nvSpPr>
          <p:cNvPr id="68" name="正方形/長方形 67"/>
          <p:cNvSpPr/>
          <p:nvPr/>
        </p:nvSpPr>
        <p:spPr>
          <a:xfrm>
            <a:off x="4984265" y="3439615"/>
            <a:ext cx="1120943" cy="306614"/>
          </a:xfrm>
          <a:prstGeom prst="rect">
            <a:avLst/>
          </a:prstGeom>
          <a:solidFill>
            <a:schemeClr val="tx2">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smtClean="0"/>
              <a:t>復元抽出</a:t>
            </a:r>
            <a:endParaRPr kumimoji="1" lang="ja-JP" altLang="en-US" dirty="0"/>
          </a:p>
        </p:txBody>
      </p:sp>
      <p:sp>
        <p:nvSpPr>
          <p:cNvPr id="69" name="正方形/長方形 68"/>
          <p:cNvSpPr/>
          <p:nvPr/>
        </p:nvSpPr>
        <p:spPr>
          <a:xfrm>
            <a:off x="6914665" y="3439615"/>
            <a:ext cx="1120943" cy="306614"/>
          </a:xfrm>
          <a:prstGeom prst="rect">
            <a:avLst/>
          </a:prstGeom>
          <a:solidFill>
            <a:schemeClr val="tx2">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smtClean="0"/>
              <a:t>復元抽出</a:t>
            </a:r>
            <a:endParaRPr kumimoji="1" lang="ja-JP" altLang="en-US" dirty="0"/>
          </a:p>
        </p:txBody>
      </p:sp>
      <p:sp>
        <p:nvSpPr>
          <p:cNvPr id="70" name="右矢印 69"/>
          <p:cNvSpPr/>
          <p:nvPr/>
        </p:nvSpPr>
        <p:spPr>
          <a:xfrm rot="2386176">
            <a:off x="6354622" y="3105687"/>
            <a:ext cx="482213" cy="203200"/>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71" name="右矢印 70"/>
          <p:cNvSpPr/>
          <p:nvPr/>
        </p:nvSpPr>
        <p:spPr>
          <a:xfrm rot="19213824" flipH="1">
            <a:off x="4190444" y="3105688"/>
            <a:ext cx="482213" cy="203200"/>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72" name="右矢印 71"/>
          <p:cNvSpPr/>
          <p:nvPr/>
        </p:nvSpPr>
        <p:spPr>
          <a:xfrm rot="16200000" flipH="1">
            <a:off x="5395029" y="3138457"/>
            <a:ext cx="299416" cy="203200"/>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73" name="右矢印 72"/>
          <p:cNvSpPr/>
          <p:nvPr/>
        </p:nvSpPr>
        <p:spPr>
          <a:xfrm rot="16200000" flipH="1">
            <a:off x="3464628" y="3844973"/>
            <a:ext cx="299416" cy="203200"/>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74" name="右矢印 73"/>
          <p:cNvSpPr/>
          <p:nvPr/>
        </p:nvSpPr>
        <p:spPr>
          <a:xfrm rot="16200000" flipH="1">
            <a:off x="5395029" y="3844974"/>
            <a:ext cx="299416" cy="203200"/>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75" name="右矢印 74"/>
          <p:cNvSpPr/>
          <p:nvPr/>
        </p:nvSpPr>
        <p:spPr>
          <a:xfrm rot="16200000" flipH="1">
            <a:off x="7325428" y="3844974"/>
            <a:ext cx="299416" cy="203200"/>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Tree>
    <p:extLst>
      <p:ext uri="{BB962C8B-B14F-4D97-AF65-F5344CB8AC3E}">
        <p14:creationId xmlns:p14="http://schemas.microsoft.com/office/powerpoint/2010/main" val="90768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a:t>
            </a:r>
            <a:r>
              <a:rPr lang="ja-JP" altLang="en-US" dirty="0" smtClean="0"/>
              <a:t>でランダムフォレストまでやってみる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ランダムフォレストを</a:t>
            </a:r>
            <a:r>
              <a:rPr lang="ja-JP" altLang="en-US" dirty="0"/>
              <a:t>行うためのライブラリ</a:t>
            </a:r>
            <a:r>
              <a:rPr lang="en-US" altLang="ja-JP" dirty="0" err="1" smtClean="0"/>
              <a:t>randomForest</a:t>
            </a:r>
            <a:r>
              <a:rPr lang="ja-JP" altLang="en-US" dirty="0" smtClean="0"/>
              <a:t>を</a:t>
            </a:r>
            <a:r>
              <a:rPr lang="ja-JP" altLang="en-US" dirty="0"/>
              <a:t>活用</a:t>
            </a:r>
            <a:endParaRPr lang="en-US" altLang="ja-JP" dirty="0"/>
          </a:p>
          <a:p>
            <a:r>
              <a:rPr lang="en-US" altLang="ja-JP" dirty="0" err="1">
                <a:latin typeface="Courier New" panose="02070309020205020404" pitchFamily="49" charset="0"/>
                <a:cs typeface="Courier New" panose="02070309020205020404" pitchFamily="49" charset="0"/>
              </a:rPr>
              <a:t>install.packages</a:t>
            </a:r>
            <a:r>
              <a:rPr lang="en-US" altLang="ja-JP" dirty="0">
                <a:latin typeface="Courier New" panose="02070309020205020404" pitchFamily="49" charset="0"/>
                <a:cs typeface="Courier New" panose="02070309020205020404" pitchFamily="49" charset="0"/>
              </a:rPr>
              <a:t>("</a:t>
            </a:r>
            <a:r>
              <a:rPr lang="en-US" altLang="ja-JP" dirty="0" err="1">
                <a:latin typeface="Courier New" panose="02070309020205020404" pitchFamily="49" charset="0"/>
                <a:cs typeface="Courier New" panose="02070309020205020404" pitchFamily="49" charset="0"/>
              </a:rPr>
              <a:t>randomForest</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dep</a:t>
            </a:r>
            <a:r>
              <a:rPr lang="en-US" altLang="ja-JP" dirty="0">
                <a:latin typeface="Courier New" panose="02070309020205020404" pitchFamily="49" charset="0"/>
                <a:cs typeface="Courier New" panose="02070309020205020404" pitchFamily="49" charset="0"/>
              </a:rPr>
              <a:t>=T</a:t>
            </a:r>
            <a:r>
              <a:rPr lang="en-US" altLang="ja-JP" dirty="0" smtClean="0">
                <a:latin typeface="Courier New" panose="02070309020205020404" pitchFamily="49" charset="0"/>
                <a:cs typeface="Courier New" panose="02070309020205020404" pitchFamily="49" charset="0"/>
              </a:rPr>
              <a:t>)</a:t>
            </a:r>
          </a:p>
          <a:p>
            <a:r>
              <a:rPr kumimoji="1" lang="en-US" altLang="ja-JP" dirty="0" smtClean="0">
                <a:cs typeface="Courier New" panose="02070309020205020404" pitchFamily="49" charset="0"/>
              </a:rPr>
              <a:t>Out-Of-Bag(OOB)</a:t>
            </a:r>
            <a:r>
              <a:rPr kumimoji="1" lang="ja-JP" altLang="en-US" dirty="0" smtClean="0">
                <a:cs typeface="Courier New" panose="02070309020205020404" pitchFamily="49" charset="0"/>
              </a:rPr>
              <a:t>データ</a:t>
            </a:r>
            <a:r>
              <a:rPr lang="ja-JP" altLang="en-US" dirty="0" smtClean="0">
                <a:latin typeface="Courier New" panose="02070309020205020404" pitchFamily="49" charset="0"/>
                <a:cs typeface="Courier New" panose="02070309020205020404" pitchFamily="49" charset="0"/>
              </a:rPr>
              <a:t>に</a:t>
            </a:r>
            <a:r>
              <a:rPr lang="ja-JP" altLang="en-US" dirty="0">
                <a:latin typeface="Courier New" panose="02070309020205020404" pitchFamily="49" charset="0"/>
                <a:cs typeface="Courier New" panose="02070309020205020404" pitchFamily="49" charset="0"/>
              </a:rPr>
              <a:t>よって</a:t>
            </a:r>
            <a:r>
              <a:rPr lang="ja-JP" altLang="en-US" dirty="0" smtClean="0">
                <a:latin typeface="Courier New" panose="02070309020205020404" pitchFamily="49" charset="0"/>
                <a:cs typeface="Courier New" panose="02070309020205020404" pitchFamily="49" charset="0"/>
              </a:rPr>
              <a:t>、テストも実施済み</a:t>
            </a:r>
            <a:endParaRPr kumimoji="1" lang="ja-JP" altLang="en-US" dirty="0">
              <a:latin typeface="Courier New" panose="02070309020205020404" pitchFamily="49" charset="0"/>
              <a:cs typeface="Courier New" panose="02070309020205020404" pitchFamily="49" charset="0"/>
            </a:endParaRPr>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38</a:t>
            </a:fld>
            <a:endParaRPr lang="ja-JP" altLang="en-US" dirty="0"/>
          </a:p>
        </p:txBody>
      </p:sp>
      <p:sp>
        <p:nvSpPr>
          <p:cNvPr id="6" name="コンテンツ プレースホルダ 5"/>
          <p:cNvSpPr txBox="1">
            <a:spLocks/>
          </p:cNvSpPr>
          <p:nvPr/>
        </p:nvSpPr>
        <p:spPr>
          <a:xfrm>
            <a:off x="531813" y="3124200"/>
            <a:ext cx="11125200" cy="281940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vert="horz" lIns="122400" tIns="61200" rIns="122400" bIns="6120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dk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dk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dk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dk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dk1"/>
                </a:solidFill>
                <a:latin typeface="+mn-lt"/>
                <a:ea typeface="+mn-ea"/>
                <a:cs typeface="+mn-cs"/>
              </a:defRPr>
            </a:lvl9pPr>
          </a:lstStyle>
          <a:p>
            <a:pPr marL="0" indent="0" defTabSz="533307">
              <a:spcBef>
                <a:spcPct val="0"/>
              </a:spcBef>
              <a:buNone/>
              <a:tabLst>
                <a:tab pos="533307" algn="r"/>
                <a:tab pos="914240" algn="l"/>
              </a:tabLst>
              <a:defRPr/>
            </a:pPr>
            <a:r>
              <a:rPr lang="es-ES" altLang="ja-JP" dirty="0" smtClean="0">
                <a:solidFill>
                  <a:schemeClr val="accent1"/>
                </a:solidFill>
                <a:latin typeface="Courier New" pitchFamily="49" charset="0"/>
                <a:ea typeface="ＭＳ ゴシック" pitchFamily="49" charset="-128"/>
                <a:cs typeface="Courier New" pitchFamily="49" charset="0"/>
              </a:rPr>
              <a:t>&gt;</a:t>
            </a:r>
            <a:r>
              <a:rPr lang="es-ES" altLang="ja-JP" dirty="0" smtClean="0">
                <a:solidFill>
                  <a:schemeClr val="bg1"/>
                </a:solidFill>
                <a:latin typeface="Courier New" pitchFamily="49" charset="0"/>
                <a:ea typeface="ＭＳ ゴシック" pitchFamily="49" charset="-128"/>
                <a:cs typeface="Courier New" pitchFamily="49" charset="0"/>
              </a:rPr>
              <a:t> library(randomForest)</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err="1" smtClean="0">
                <a:solidFill>
                  <a:schemeClr val="bg1"/>
                </a:solidFill>
                <a:latin typeface="Courier New" pitchFamily="49" charset="0"/>
                <a:ea typeface="ＭＳ ゴシック" pitchFamily="49" charset="-128"/>
                <a:cs typeface="Courier New" pitchFamily="49" charset="0"/>
              </a:rPr>
              <a:t>rf</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a:solidFill>
                  <a:schemeClr val="bg1"/>
                </a:solidFill>
                <a:latin typeface="Courier New" pitchFamily="49" charset="0"/>
                <a:ea typeface="ＭＳ ゴシック" pitchFamily="49" charset="-128"/>
                <a:cs typeface="Courier New" pitchFamily="49" charset="0"/>
              </a:rPr>
              <a:t>&lt;- </a:t>
            </a:r>
            <a:r>
              <a:rPr lang="en-US" altLang="ja-JP" dirty="0" err="1" smtClean="0">
                <a:solidFill>
                  <a:schemeClr val="bg1"/>
                </a:solidFill>
                <a:latin typeface="Courier New" pitchFamily="49" charset="0"/>
                <a:ea typeface="ＭＳ ゴシック" pitchFamily="49" charset="-128"/>
                <a:cs typeface="Courier New" pitchFamily="49" charset="0"/>
              </a:rPr>
              <a:t>randomForest</a:t>
            </a:r>
            <a:r>
              <a:rPr lang="en-US" altLang="ja-JP" dirty="0" smtClean="0">
                <a:solidFill>
                  <a:schemeClr val="bg1"/>
                </a:solidFill>
                <a:latin typeface="Courier New" pitchFamily="49" charset="0"/>
                <a:ea typeface="ＭＳ ゴシック" pitchFamily="49" charset="-128"/>
                <a:cs typeface="Courier New" pitchFamily="49" charset="0"/>
              </a:rPr>
              <a:t>(factor(default)~.,</a:t>
            </a:r>
            <a:br>
              <a:rPr lang="en-US" altLang="ja-JP" dirty="0" smtClean="0">
                <a:solidFill>
                  <a:schemeClr val="bg1"/>
                </a:solidFill>
                <a:latin typeface="Courier New" pitchFamily="49" charset="0"/>
                <a:ea typeface="ＭＳ ゴシック" pitchFamily="49" charset="-128"/>
                <a:cs typeface="Courier New" pitchFamily="49" charset="0"/>
              </a:rPr>
            </a:br>
            <a:r>
              <a:rPr lang="en-US" altLang="ja-JP" dirty="0" smtClean="0">
                <a:solidFill>
                  <a:schemeClr val="accent1"/>
                </a:solidFill>
                <a:latin typeface="Courier New" pitchFamily="49" charset="0"/>
                <a:ea typeface="ＭＳ ゴシック" pitchFamily="49" charset="-128"/>
                <a:cs typeface="Courier New" pitchFamily="49" charset="0"/>
              </a:rPr>
              <a:t>+</a:t>
            </a:r>
            <a:r>
              <a:rPr lang="ja-JP" altLang="en-US" dirty="0" smtClean="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data = </a:t>
            </a:r>
            <a:r>
              <a:rPr lang="fr-FR" altLang="ja-JP" dirty="0" smtClean="0">
                <a:solidFill>
                  <a:schemeClr val="bg1"/>
                </a:solidFill>
                <a:latin typeface="Courier New" pitchFamily="49" charset="0"/>
                <a:ea typeface="ＭＳ ゴシック" pitchFamily="49" charset="-128"/>
                <a:cs typeface="Courier New" pitchFamily="49" charset="0"/>
              </a:rPr>
              <a:t>train</a:t>
            </a:r>
            <a:r>
              <a:rPr lang="en-US" altLang="ja-JP" dirty="0" smtClean="0">
                <a:solidFill>
                  <a:schemeClr val="bg1"/>
                </a:solidFill>
                <a:latin typeface="Courier New" pitchFamily="49" charset="0"/>
                <a:ea typeface="ＭＳ ゴシック" pitchFamily="49" charset="-128"/>
                <a:cs typeface="Courier New" pitchFamily="49" charset="0"/>
              </a:rPr>
              <a:t>, </a:t>
            </a:r>
            <a:r>
              <a:rPr lang="en-US" altLang="ja-JP" dirty="0">
                <a:solidFill>
                  <a:schemeClr val="bg1"/>
                </a:solidFill>
                <a:latin typeface="Courier New" pitchFamily="49" charset="0"/>
                <a:ea typeface="ＭＳ ゴシック" pitchFamily="49" charset="-128"/>
                <a:cs typeface="Courier New" pitchFamily="49" charset="0"/>
              </a:rPr>
              <a:t>importance = </a:t>
            </a:r>
            <a:r>
              <a:rPr lang="en-US" altLang="ja-JP" dirty="0" smtClean="0">
                <a:solidFill>
                  <a:schemeClr val="bg1"/>
                </a:solidFill>
                <a:latin typeface="Courier New" pitchFamily="49" charset="0"/>
                <a:ea typeface="ＭＳ ゴシック" pitchFamily="49" charset="-128"/>
                <a:cs typeface="Courier New" pitchFamily="49" charset="0"/>
              </a:rPr>
              <a:t>T)</a:t>
            </a:r>
            <a:endParaRPr lang="en-U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print(</a:t>
            </a:r>
            <a:r>
              <a:rPr lang="en-US" altLang="ja-JP" dirty="0" err="1" smtClean="0">
                <a:solidFill>
                  <a:schemeClr val="bg1"/>
                </a:solidFill>
                <a:latin typeface="Courier New" pitchFamily="49" charset="0"/>
                <a:ea typeface="ＭＳ ゴシック" pitchFamily="49" charset="-128"/>
                <a:cs typeface="Courier New" pitchFamily="49" charset="0"/>
              </a:rPr>
              <a:t>rf</a:t>
            </a:r>
            <a:r>
              <a:rPr lang="en-U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en-US" altLang="ja-JP" dirty="0" smtClean="0">
                <a:solidFill>
                  <a:schemeClr val="bg1"/>
                </a:solidFill>
                <a:latin typeface="Courier New" pitchFamily="49" charset="0"/>
                <a:ea typeface="ＭＳ ゴシック" pitchFamily="49" charset="-128"/>
                <a:cs typeface="Courier New" pitchFamily="49" charset="0"/>
              </a:rPr>
              <a:t> plot(</a:t>
            </a:r>
            <a:r>
              <a:rPr lang="en-US" altLang="ja-JP" dirty="0" err="1" smtClean="0">
                <a:solidFill>
                  <a:schemeClr val="bg1"/>
                </a:solidFill>
                <a:latin typeface="Courier New" pitchFamily="49" charset="0"/>
                <a:ea typeface="ＭＳ ゴシック" pitchFamily="49" charset="-128"/>
                <a:cs typeface="Courier New" pitchFamily="49" charset="0"/>
              </a:rPr>
              <a:t>rf</a:t>
            </a:r>
            <a:r>
              <a:rPr lang="en-US" altLang="ja-JP" dirty="0" smtClean="0">
                <a:solidFill>
                  <a:schemeClr val="bg1"/>
                </a:solidFill>
                <a:latin typeface="Courier New" pitchFamily="49" charset="0"/>
                <a:ea typeface="ＭＳ ゴシック" pitchFamily="49" charset="-128"/>
                <a:cs typeface="Courier New" pitchFamily="49" charset="0"/>
              </a:rPr>
              <a:t>)</a:t>
            </a:r>
            <a:endParaRPr lang="en-US" altLang="ja-JP" dirty="0">
              <a:solidFill>
                <a:schemeClr val="bg1"/>
              </a:solidFill>
              <a:latin typeface="Courier New" pitchFamily="49" charset="0"/>
              <a:ea typeface="ＭＳ ゴシック" pitchFamily="49" charset="-128"/>
              <a:cs typeface="Courier New" pitchFamily="49" charset="0"/>
            </a:endParaRPr>
          </a:p>
          <a:p>
            <a:pPr marL="0" indent="0" defTabSz="533307">
              <a:spcBef>
                <a:spcPct val="0"/>
              </a:spcBef>
              <a:buNone/>
              <a:tabLst>
                <a:tab pos="533307" algn="r"/>
                <a:tab pos="914240" algn="l"/>
              </a:tabLst>
              <a:defRPr/>
            </a:pPr>
            <a:r>
              <a:rPr lang="en-US" altLang="ja-JP" dirty="0" smtClean="0">
                <a:solidFill>
                  <a:schemeClr val="accent1"/>
                </a:solidFill>
                <a:latin typeface="Courier New" pitchFamily="49" charset="0"/>
                <a:ea typeface="ＭＳ ゴシック" pitchFamily="49" charset="-128"/>
                <a:cs typeface="Courier New" pitchFamily="49" charset="0"/>
              </a:rPr>
              <a:t>&gt;</a:t>
            </a:r>
            <a:r>
              <a:rPr lang="ja-JP" altLang="en-US" dirty="0" smtClean="0">
                <a:solidFill>
                  <a:schemeClr val="bg1"/>
                </a:solidFill>
                <a:latin typeface="Courier New" pitchFamily="49" charset="0"/>
                <a:ea typeface="ＭＳ ゴシック" pitchFamily="49" charset="-128"/>
                <a:cs typeface="Courier New" pitchFamily="49" charset="0"/>
              </a:rPr>
              <a:t> </a:t>
            </a:r>
            <a:r>
              <a:rPr lang="en-US" altLang="ja-JP" dirty="0" smtClean="0">
                <a:solidFill>
                  <a:schemeClr val="bg1"/>
                </a:solidFill>
                <a:latin typeface="Courier New" pitchFamily="49" charset="0"/>
                <a:ea typeface="ＭＳ ゴシック" pitchFamily="49" charset="-128"/>
                <a:cs typeface="Courier New" pitchFamily="49" charset="0"/>
              </a:rPr>
              <a:t>importance(</a:t>
            </a:r>
            <a:r>
              <a:rPr lang="en-US" altLang="ja-JP" dirty="0" err="1" smtClean="0">
                <a:solidFill>
                  <a:schemeClr val="bg1"/>
                </a:solidFill>
                <a:latin typeface="Courier New" pitchFamily="49" charset="0"/>
                <a:ea typeface="ＭＳ ゴシック" pitchFamily="49" charset="-128"/>
                <a:cs typeface="Courier New" pitchFamily="49" charset="0"/>
              </a:rPr>
              <a:t>rf</a:t>
            </a:r>
            <a:r>
              <a:rPr lang="en-US" altLang="ja-JP" dirty="0" smtClean="0">
                <a:solidFill>
                  <a:schemeClr val="bg1"/>
                </a:solidFill>
                <a:latin typeface="Courier New" pitchFamily="49" charset="0"/>
                <a:ea typeface="ＭＳ ゴシック" pitchFamily="49" charset="-128"/>
                <a:cs typeface="Courier New" pitchFamily="49" charset="0"/>
              </a:rPr>
              <a:t>)</a:t>
            </a:r>
          </a:p>
          <a:p>
            <a:pPr marL="0" indent="0" defTabSz="533307">
              <a:spcBef>
                <a:spcPct val="0"/>
              </a:spcBef>
              <a:buNone/>
              <a:tabLst>
                <a:tab pos="533307" algn="r"/>
                <a:tab pos="914240" algn="l"/>
              </a:tabLst>
              <a:defRPr/>
            </a:pPr>
            <a:r>
              <a:rPr lang="en-US" altLang="ja-JP" dirty="0">
                <a:solidFill>
                  <a:schemeClr val="accent1"/>
                </a:solidFill>
                <a:latin typeface="Courier New" pitchFamily="49" charset="0"/>
                <a:ea typeface="ＭＳ ゴシック" pitchFamily="49" charset="-128"/>
                <a:cs typeface="Courier New" pitchFamily="49" charset="0"/>
              </a:rPr>
              <a:t>&gt;</a:t>
            </a:r>
            <a:r>
              <a:rPr lang="en-US" altLang="ja-JP" dirty="0">
                <a:solidFill>
                  <a:schemeClr val="bg1"/>
                </a:solidFill>
                <a:latin typeface="Courier New" pitchFamily="49" charset="0"/>
                <a:ea typeface="ＭＳ ゴシック" pitchFamily="49" charset="-128"/>
                <a:cs typeface="Courier New" pitchFamily="49" charset="0"/>
              </a:rPr>
              <a:t> </a:t>
            </a:r>
            <a:r>
              <a:rPr lang="en-US" altLang="ja-JP" dirty="0" err="1">
                <a:solidFill>
                  <a:schemeClr val="bg1"/>
                </a:solidFill>
                <a:latin typeface="Courier New" pitchFamily="49" charset="0"/>
                <a:ea typeface="ＭＳ ゴシック" pitchFamily="49" charset="-128"/>
                <a:cs typeface="Courier New" pitchFamily="49" charset="0"/>
              </a:rPr>
              <a:t>varImpPlot</a:t>
            </a:r>
            <a:r>
              <a:rPr lang="en-US" altLang="ja-JP" dirty="0">
                <a:solidFill>
                  <a:schemeClr val="bg1"/>
                </a:solidFill>
                <a:latin typeface="Courier New" pitchFamily="49" charset="0"/>
                <a:ea typeface="ＭＳ ゴシック" pitchFamily="49" charset="-128"/>
                <a:cs typeface="Courier New" pitchFamily="49" charset="0"/>
              </a:rPr>
              <a:t>(</a:t>
            </a:r>
            <a:r>
              <a:rPr lang="en-US" altLang="ja-JP" dirty="0" err="1">
                <a:solidFill>
                  <a:schemeClr val="bg1"/>
                </a:solidFill>
                <a:latin typeface="Courier New" pitchFamily="49" charset="0"/>
                <a:ea typeface="ＭＳ ゴシック" pitchFamily="49" charset="-128"/>
                <a:cs typeface="Courier New" pitchFamily="49" charset="0"/>
              </a:rPr>
              <a:t>rf</a:t>
            </a:r>
            <a:r>
              <a:rPr lang="en-US" altLang="ja-JP" dirty="0">
                <a:solidFill>
                  <a:schemeClr val="bg1"/>
                </a:solidFill>
                <a:latin typeface="Courier New" pitchFamily="49" charset="0"/>
                <a:ea typeface="ＭＳ ゴシック" pitchFamily="49" charset="-128"/>
                <a:cs typeface="Courier New" pitchFamily="49" charset="0"/>
              </a:rPr>
              <a:t>)</a:t>
            </a:r>
          </a:p>
        </p:txBody>
      </p:sp>
    </p:spTree>
    <p:extLst>
      <p:ext uri="{BB962C8B-B14F-4D97-AF65-F5344CB8AC3E}">
        <p14:creationId xmlns:p14="http://schemas.microsoft.com/office/powerpoint/2010/main" val="196635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 y="1188761"/>
            <a:ext cx="5004955" cy="4996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227" y="741099"/>
            <a:ext cx="6719455" cy="5472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lstStyle/>
          <a:p>
            <a:r>
              <a:rPr kumimoji="1" lang="ja-JP" altLang="en-US" dirty="0" smtClean="0"/>
              <a:t>ランダムフォレストの中身を確認</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39</a:t>
            </a:fld>
            <a:endParaRPr lang="ja-JP" altLang="en-US" dirty="0"/>
          </a:p>
        </p:txBody>
      </p:sp>
    </p:spTree>
    <p:extLst>
      <p:ext uri="{BB962C8B-B14F-4D97-AF65-F5344CB8AC3E}">
        <p14:creationId xmlns:p14="http://schemas.microsoft.com/office/powerpoint/2010/main" val="181499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a:t>まず</a:t>
            </a:r>
            <a:r>
              <a:rPr lang="ja-JP" altLang="en-US" dirty="0" smtClean="0"/>
              <a:t>は「</a:t>
            </a:r>
            <a:r>
              <a:rPr lang="en-US" altLang="ja-JP" dirty="0" smtClean="0"/>
              <a:t>R</a:t>
            </a:r>
            <a:r>
              <a:rPr lang="ja-JP" altLang="en-US" dirty="0" smtClean="0"/>
              <a:t>」をダウンロード</a:t>
            </a:r>
            <a:r>
              <a:rPr lang="en-US" altLang="ja-JP" dirty="0" smtClean="0"/>
              <a:t>+</a:t>
            </a:r>
            <a:r>
              <a:rPr lang="ja-JP" altLang="en-US" dirty="0" smtClean="0"/>
              <a:t>インストール</a:t>
            </a:r>
            <a:r>
              <a:rPr lang="ja-JP" altLang="en-US" dirty="0"/>
              <a:t>！</a:t>
            </a:r>
            <a:endParaRPr kumimoji="1" lang="ja-JP" altLang="en-US" dirty="0"/>
          </a:p>
        </p:txBody>
      </p:sp>
      <p:sp>
        <p:nvSpPr>
          <p:cNvPr id="7" name="コンテンツ プレースホルダー 6"/>
          <p:cNvSpPr>
            <a:spLocks noGrp="1"/>
          </p:cNvSpPr>
          <p:nvPr>
            <p:ph idx="1"/>
          </p:nvPr>
        </p:nvSpPr>
        <p:spPr/>
        <p:txBody>
          <a:bodyPr/>
          <a:lstStyle/>
          <a:p>
            <a:r>
              <a:rPr lang="zh-TW" altLang="en-US" sz="3200" dirty="0" smtClean="0"/>
              <a:t>統計</a:t>
            </a:r>
            <a:r>
              <a:rPr lang="zh-TW" altLang="en-US" sz="3200" dirty="0"/>
              <a:t>数理</a:t>
            </a:r>
            <a:r>
              <a:rPr lang="zh-TW" altLang="en-US" sz="3200" dirty="0" smtClean="0"/>
              <a:t>研究所</a:t>
            </a:r>
            <a:r>
              <a:rPr lang="ja-JP" altLang="en-US" sz="3200" dirty="0" smtClean="0"/>
              <a:t>から</a:t>
            </a:r>
            <a:r>
              <a:rPr lang="zh-TW" altLang="en-US" sz="3200" dirty="0"/>
              <a:t>	</a:t>
            </a:r>
            <a:endParaRPr lang="en-US" altLang="zh-TW" sz="3200" dirty="0" smtClean="0"/>
          </a:p>
          <a:p>
            <a:pPr lvl="1"/>
            <a:r>
              <a:rPr lang="en-US" altLang="ja-JP" sz="2800" dirty="0">
                <a:hlinkClick r:id="rId2"/>
              </a:rPr>
              <a:t>https://cran.ism.ac.jp/</a:t>
            </a:r>
            <a:endParaRPr lang="en-US" altLang="ja-JP" sz="2800" dirty="0"/>
          </a:p>
          <a:p>
            <a:pPr lvl="1"/>
            <a:endParaRPr kumimoji="1" lang="ja-JP" altLang="en-US" dirty="0"/>
          </a:p>
        </p:txBody>
      </p:sp>
      <p:pic>
        <p:nvPicPr>
          <p:cNvPr id="1026" name="Picture 2" descr="C:\Users\miogawa\Documents\FY17_PaaS\Analytics\MachineLearning\Meetup\Sna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893" y="1737179"/>
            <a:ext cx="6675438" cy="443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C51EAA63-D034-42AE-91FA-B13B9518C7BE}" type="slidenum">
              <a:rPr lang="en-US" altLang="ja-JP" smtClean="0"/>
              <a:pPr/>
              <a:t>4</a:t>
            </a:fld>
            <a:endParaRPr lang="ja-JP" altLang="en-US" dirty="0"/>
          </a:p>
        </p:txBody>
      </p:sp>
    </p:spTree>
    <p:extLst>
      <p:ext uri="{BB962C8B-B14F-4D97-AF65-F5344CB8AC3E}">
        <p14:creationId xmlns:p14="http://schemas.microsoft.com/office/powerpoint/2010/main" val="49839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更</a:t>
            </a:r>
            <a:r>
              <a:rPr lang="ja-JP" altLang="en-US" dirty="0" smtClean="0"/>
              <a:t>なる高みを目指していくために！</a:t>
            </a:r>
            <a:endParaRPr kumimoji="1" lang="ja-JP" altLang="en-US" dirty="0"/>
          </a:p>
        </p:txBody>
      </p:sp>
      <p:sp>
        <p:nvSpPr>
          <p:cNvPr id="3" name="コンテンツ プレースホルダー 2"/>
          <p:cNvSpPr>
            <a:spLocks noGrp="1"/>
          </p:cNvSpPr>
          <p:nvPr>
            <p:ph idx="1"/>
          </p:nvPr>
        </p:nvSpPr>
        <p:spPr/>
        <p:txBody>
          <a:bodyPr/>
          <a:lstStyle/>
          <a:p>
            <a:r>
              <a:rPr lang="ja-JP" altLang="en-US" dirty="0"/>
              <a:t>とりあえず人気なパッケージはインストールするのもいいかも</a:t>
            </a:r>
            <a:endParaRPr lang="en-US" altLang="ja-JP" dirty="0"/>
          </a:p>
          <a:p>
            <a:pPr lvl="1"/>
            <a:r>
              <a:rPr lang="en-US" altLang="ja-JP" dirty="0"/>
              <a:t>Top 20 R Machine Learning and Data Science packages</a:t>
            </a:r>
            <a:endParaRPr lang="en-US" altLang="ja-JP" dirty="0">
              <a:hlinkClick r:id="rId2"/>
            </a:endParaRPr>
          </a:p>
          <a:p>
            <a:pPr lvl="2"/>
            <a:r>
              <a:rPr lang="en-US" altLang="ja-JP" dirty="0" smtClean="0">
                <a:hlinkClick r:id="rId2"/>
              </a:rPr>
              <a:t>http://www.kdnuggets.com/2015/06/top-20-r-machine-learning-packages.html</a:t>
            </a:r>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40</a:t>
            </a:fld>
            <a:endParaRPr lang="ja-JP" altLang="en-US" dirty="0"/>
          </a:p>
        </p:txBody>
      </p:sp>
      <p:pic>
        <p:nvPicPr>
          <p:cNvPr id="1026" name="Picture 2" descr="top-20-r-packages-machine-learning-downlo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512" y="2781935"/>
            <a:ext cx="4495800" cy="3543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8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コンペで</a:t>
            </a:r>
            <a:r>
              <a:rPr lang="ja-JP" altLang="en-US" dirty="0" smtClean="0"/>
              <a:t>はブースティング</a:t>
            </a:r>
            <a:r>
              <a:rPr lang="ja-JP" altLang="en-US" dirty="0"/>
              <a:t>とバギング</a:t>
            </a:r>
            <a:r>
              <a:rPr lang="ja-JP" altLang="en-US" dirty="0" smtClean="0"/>
              <a:t>が人気</a:t>
            </a:r>
            <a:endParaRPr lang="en-US" altLang="ja-JP" dirty="0"/>
          </a:p>
        </p:txBody>
      </p:sp>
      <p:sp>
        <p:nvSpPr>
          <p:cNvPr id="3" name="コンテンツ プレースホルダー 2"/>
          <p:cNvSpPr>
            <a:spLocks noGrp="1"/>
          </p:cNvSpPr>
          <p:nvPr>
            <p:ph idx="1"/>
          </p:nvPr>
        </p:nvSpPr>
        <p:spPr/>
        <p:txBody>
          <a:bodyPr/>
          <a:lstStyle/>
          <a:p>
            <a:r>
              <a:rPr kumimoji="1" lang="ja-JP" altLang="en-US" dirty="0" smtClean="0"/>
              <a:t>ブースティングなら</a:t>
            </a:r>
            <a:r>
              <a:rPr kumimoji="1" lang="en-US" altLang="ja-JP" dirty="0" err="1" smtClean="0"/>
              <a:t>xgboost</a:t>
            </a:r>
            <a:r>
              <a:rPr kumimoji="1" lang="ja-JP" altLang="en-US" dirty="0" smtClean="0"/>
              <a:t>パッケージ</a:t>
            </a:r>
            <a:endParaRPr kumimoji="1" lang="en-US" altLang="ja-JP" dirty="0" smtClean="0"/>
          </a:p>
          <a:p>
            <a:pPr lvl="2"/>
            <a:r>
              <a:rPr lang="en-US" altLang="ja-JP" dirty="0" smtClean="0">
                <a:hlinkClick r:id="rId2"/>
              </a:rPr>
              <a:t>https://github.com/dmlc/xgboost</a:t>
            </a:r>
            <a:endParaRPr kumimoji="1" lang="en-US" altLang="ja-JP" dirty="0" smtClean="0"/>
          </a:p>
          <a:p>
            <a:r>
              <a:rPr kumimoji="1" lang="ja-JP" altLang="en-US" dirty="0" smtClean="0"/>
              <a:t>先ほどの</a:t>
            </a:r>
            <a:r>
              <a:rPr kumimoji="1" lang="en-US" altLang="ja-JP" dirty="0" err="1" smtClean="0"/>
              <a:t>randomForest</a:t>
            </a:r>
            <a:r>
              <a:rPr kumimoji="1" lang="ja-JP" altLang="en-US" dirty="0" smtClean="0"/>
              <a:t>は高速で動くパッケージも登場中</a:t>
            </a:r>
            <a:endParaRPr kumimoji="1" lang="en-US" altLang="ja-JP" dirty="0" smtClean="0"/>
          </a:p>
          <a:p>
            <a:pPr lvl="1"/>
            <a:r>
              <a:rPr lang="en-US" altLang="ja-JP" dirty="0" smtClean="0"/>
              <a:t>ranger </a:t>
            </a:r>
          </a:p>
          <a:p>
            <a:pPr lvl="2"/>
            <a:r>
              <a:rPr lang="en-US" altLang="ja-JP" dirty="0" smtClean="0">
                <a:hlinkClick r:id="rId3"/>
              </a:rPr>
              <a:t>http://arxiv.org/abs/1508.04409</a:t>
            </a:r>
            <a:endParaRPr lang="en-US" altLang="ja-JP" dirty="0" smtClean="0"/>
          </a:p>
          <a:p>
            <a:pPr lvl="1"/>
            <a:r>
              <a:rPr lang="en-US" altLang="ja-JP" dirty="0" err="1" smtClean="0"/>
              <a:t>Rborist</a:t>
            </a:r>
            <a:endParaRPr lang="en-US" altLang="ja-JP" dirty="0" smtClean="0"/>
          </a:p>
          <a:p>
            <a:pPr lvl="2"/>
            <a:r>
              <a:rPr lang="en-US" altLang="ja-JP" dirty="0" smtClean="0">
                <a:hlinkClick r:id="rId4"/>
              </a:rPr>
              <a:t>https://github.com/suiji/Arborist</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41</a:t>
            </a:fld>
            <a:endParaRPr lang="ja-JP" altLang="en-US" dirty="0"/>
          </a:p>
        </p:txBody>
      </p:sp>
    </p:spTree>
    <p:extLst>
      <p:ext uri="{BB962C8B-B14F-4D97-AF65-F5344CB8AC3E}">
        <p14:creationId xmlns:p14="http://schemas.microsoft.com/office/powerpoint/2010/main" val="276874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a:t>
            </a:r>
            <a:r>
              <a:rPr kumimoji="1" lang="ja-JP" altLang="en-US" dirty="0" smtClean="0"/>
              <a:t>でディープラーニングもできちゃいます</a:t>
            </a:r>
            <a:endParaRPr kumimoji="1" lang="ja-JP" altLang="en-US" dirty="0"/>
          </a:p>
        </p:txBody>
      </p:sp>
      <p:sp>
        <p:nvSpPr>
          <p:cNvPr id="3" name="コンテンツ プレースホルダー 2"/>
          <p:cNvSpPr>
            <a:spLocks noGrp="1"/>
          </p:cNvSpPr>
          <p:nvPr>
            <p:ph idx="1"/>
          </p:nvPr>
        </p:nvSpPr>
        <p:spPr/>
        <p:txBody>
          <a:bodyPr/>
          <a:lstStyle/>
          <a:p>
            <a:r>
              <a:rPr lang="ja-JP" altLang="en-US" dirty="0"/>
              <a:t>基礎を捨てていきなりディープラーニングしたい人は</a:t>
            </a:r>
            <a:endParaRPr lang="en-US" altLang="ja-JP" sz="3200" dirty="0"/>
          </a:p>
          <a:p>
            <a:pPr lvl="1"/>
            <a:r>
              <a:rPr lang="en-US" altLang="ja-JP" dirty="0"/>
              <a:t>H2O</a:t>
            </a:r>
            <a:endParaRPr lang="en-US" altLang="ja-JP" sz="2800" dirty="0"/>
          </a:p>
          <a:p>
            <a:pPr lvl="2"/>
            <a:r>
              <a:rPr lang="en-US" altLang="ja-JP" dirty="0">
                <a:hlinkClick r:id="rId2"/>
              </a:rPr>
              <a:t>http://</a:t>
            </a:r>
            <a:r>
              <a:rPr lang="en-US" altLang="ja-JP" dirty="0" smtClean="0">
                <a:hlinkClick r:id="rId2"/>
              </a:rPr>
              <a:t>www.h2o.ai/download/h2o/r</a:t>
            </a:r>
            <a:endParaRPr lang="en-US" altLang="ja-JP" dirty="0" smtClean="0"/>
          </a:p>
          <a:p>
            <a:pPr lvl="1"/>
            <a:r>
              <a:rPr lang="en-US" altLang="ja-JP" dirty="0" err="1"/>
              <a:t>MXNet</a:t>
            </a:r>
            <a:endParaRPr lang="en-US" altLang="ja-JP" dirty="0"/>
          </a:p>
          <a:p>
            <a:pPr lvl="2"/>
            <a:r>
              <a:rPr lang="en-US" altLang="ja-JP" dirty="0">
                <a:hlinkClick r:id="rId3"/>
              </a:rPr>
              <a:t>https://</a:t>
            </a:r>
            <a:r>
              <a:rPr lang="en-US" altLang="ja-JP" dirty="0" smtClean="0">
                <a:hlinkClick r:id="rId3"/>
              </a:rPr>
              <a:t>github.com/dmlc/mxnet/tree/master/R-package</a:t>
            </a:r>
            <a:endParaRPr lang="en-US" altLang="ja-JP" dirty="0" smtClean="0"/>
          </a:p>
          <a:p>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42</a:t>
            </a:fld>
            <a:endParaRPr lang="ja-JP" altLang="en-US" dirty="0"/>
          </a:p>
        </p:txBody>
      </p:sp>
    </p:spTree>
    <p:extLst>
      <p:ext uri="{BB962C8B-B14F-4D97-AF65-F5344CB8AC3E}">
        <p14:creationId xmlns:p14="http://schemas.microsoft.com/office/powerpoint/2010/main" val="318745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もう</a:t>
            </a:r>
            <a:r>
              <a:rPr lang="ja-JP" altLang="en-US" dirty="0" smtClean="0"/>
              <a:t>少し全体感の情報</a:t>
            </a:r>
            <a:r>
              <a:rPr kumimoji="1" lang="ja-JP" altLang="en-US" dirty="0" smtClean="0"/>
              <a:t>も</a:t>
            </a:r>
            <a:endParaRPr kumimoji="1" lang="ja-JP" altLang="en-US" dirty="0"/>
          </a:p>
        </p:txBody>
      </p:sp>
      <p:sp>
        <p:nvSpPr>
          <p:cNvPr id="3" name="コンテンツ プレースホルダー 2"/>
          <p:cNvSpPr>
            <a:spLocks noGrp="1"/>
          </p:cNvSpPr>
          <p:nvPr>
            <p:ph idx="1"/>
          </p:nvPr>
        </p:nvSpPr>
        <p:spPr/>
        <p:txBody>
          <a:bodyPr/>
          <a:lstStyle/>
          <a:p>
            <a:r>
              <a:rPr lang="en-US" altLang="ja-JP" dirty="0" err="1" smtClean="0"/>
              <a:t>RStdio</a:t>
            </a:r>
            <a:endParaRPr lang="en-US" altLang="ja-JP" dirty="0" smtClean="0"/>
          </a:p>
          <a:p>
            <a:pPr lvl="1"/>
            <a:r>
              <a:rPr lang="en-US" altLang="ja-JP" dirty="0">
                <a:hlinkClick r:id="rId2"/>
              </a:rPr>
              <a:t>https://</a:t>
            </a:r>
            <a:r>
              <a:rPr lang="en-US" altLang="ja-JP" dirty="0" smtClean="0">
                <a:hlinkClick r:id="rId2"/>
              </a:rPr>
              <a:t>www.rstudio.com/</a:t>
            </a:r>
            <a:endParaRPr lang="en-US" altLang="ja-JP" dirty="0" smtClean="0"/>
          </a:p>
          <a:p>
            <a:pPr lvl="1"/>
            <a:r>
              <a:rPr lang="en-US" altLang="ja-JP" dirty="0">
                <a:hlinkClick r:id="rId3"/>
              </a:rPr>
              <a:t>https://www.rstudio.com/resources/cheatsheets</a:t>
            </a:r>
            <a:r>
              <a:rPr lang="en-US" altLang="ja-JP" dirty="0" smtClean="0">
                <a:hlinkClick r:id="rId3"/>
              </a:rPr>
              <a:t>/</a:t>
            </a:r>
            <a:endParaRPr lang="en-US" altLang="ja-JP" dirty="0"/>
          </a:p>
          <a:p>
            <a:r>
              <a:rPr lang="en-US" altLang="ja-JP" dirty="0" smtClean="0"/>
              <a:t>CRAN </a:t>
            </a:r>
            <a:r>
              <a:rPr lang="en-US" altLang="ja-JP" dirty="0"/>
              <a:t>Task View: Machine Learning &amp; Statistical </a:t>
            </a:r>
            <a:r>
              <a:rPr lang="en-US" altLang="ja-JP" dirty="0" smtClean="0"/>
              <a:t>Learning</a:t>
            </a:r>
          </a:p>
          <a:p>
            <a:pPr lvl="1"/>
            <a:r>
              <a:rPr lang="en-US" altLang="ja-JP" dirty="0" smtClean="0">
                <a:hlinkClick r:id="rId4"/>
              </a:rPr>
              <a:t>https</a:t>
            </a:r>
            <a:r>
              <a:rPr lang="en-US" altLang="ja-JP" dirty="0">
                <a:hlinkClick r:id="rId4"/>
              </a:rPr>
              <a:t>://</a:t>
            </a:r>
            <a:r>
              <a:rPr lang="en-US" altLang="ja-JP" dirty="0" smtClean="0">
                <a:hlinkClick r:id="rId4"/>
              </a:rPr>
              <a:t>cran.r-project.org/web/views/MachineLearning.html</a:t>
            </a:r>
            <a:endParaRPr lang="en-US" altLang="ja-JP" dirty="0" smtClean="0"/>
          </a:p>
          <a:p>
            <a:r>
              <a:rPr lang="en-US" altLang="ja-JP" dirty="0" err="1" smtClean="0"/>
              <a:t>Kaggle</a:t>
            </a:r>
            <a:endParaRPr lang="en-US" altLang="ja-JP" dirty="0"/>
          </a:p>
          <a:p>
            <a:pPr lvl="1"/>
            <a:r>
              <a:rPr lang="en-US" altLang="ja-JP" dirty="0">
                <a:hlinkClick r:id="rId5"/>
              </a:rPr>
              <a:t>https://www.kaggle.com</a:t>
            </a:r>
            <a:r>
              <a:rPr lang="en-US" altLang="ja-JP" dirty="0" smtClean="0">
                <a:hlinkClick r:id="rId5"/>
              </a:rPr>
              <a:t>/</a:t>
            </a:r>
            <a:endParaRPr lang="en-US" altLang="ja-JP" dirty="0" smtClean="0"/>
          </a:p>
          <a:p>
            <a:r>
              <a:rPr lang="en-US" altLang="ja-JP" dirty="0" smtClean="0"/>
              <a:t>ef-prime</a:t>
            </a:r>
            <a:r>
              <a:rPr lang="ja-JP" altLang="en-US" dirty="0" smtClean="0"/>
              <a:t> </a:t>
            </a:r>
            <a:r>
              <a:rPr lang="en-US" altLang="ja-JP" dirty="0" smtClean="0"/>
              <a:t>R</a:t>
            </a:r>
            <a:r>
              <a:rPr lang="ja-JP" altLang="en-US" dirty="0" smtClean="0"/>
              <a:t> </a:t>
            </a:r>
            <a:r>
              <a:rPr lang="en-US" altLang="ja-JP" dirty="0" err="1" smtClean="0"/>
              <a:t>AnalyticFlow</a:t>
            </a:r>
            <a:endParaRPr lang="en-US" altLang="ja-JP" dirty="0" smtClean="0"/>
          </a:p>
          <a:p>
            <a:pPr lvl="1"/>
            <a:r>
              <a:rPr lang="en-US" altLang="ja-JP" dirty="0">
                <a:hlinkClick r:id="rId6"/>
              </a:rPr>
              <a:t>http://</a:t>
            </a:r>
            <a:r>
              <a:rPr lang="en-US" altLang="ja-JP" dirty="0" smtClean="0">
                <a:hlinkClick r:id="rId6"/>
              </a:rPr>
              <a:t>www.ef-prime.com/products/ranalyticflow/index.html</a:t>
            </a:r>
            <a:endParaRPr lang="en-US" altLang="ja-JP" dirty="0" smtClean="0"/>
          </a:p>
          <a:p>
            <a:pPr lvl="1"/>
            <a:endParaRPr lang="en-US" altLang="ja-JP" dirty="0" smtClean="0"/>
          </a:p>
          <a:p>
            <a:endParaRPr lang="en-US" altLang="ja-JP" dirty="0" smtClean="0"/>
          </a:p>
          <a:p>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43</a:t>
            </a:fld>
            <a:endParaRPr lang="ja-JP" altLang="en-US" dirty="0"/>
          </a:p>
        </p:txBody>
      </p:sp>
    </p:spTree>
    <p:extLst>
      <p:ext uri="{BB962C8B-B14F-4D97-AF65-F5344CB8AC3E}">
        <p14:creationId xmlns:p14="http://schemas.microsoft.com/office/powerpoint/2010/main" val="136417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pPr marL="515938" indent="-514350">
              <a:lnSpc>
                <a:spcPct val="50000"/>
              </a:lnSpc>
            </a:pPr>
            <a:r>
              <a:rPr lang="en-US" altLang="ja-JP" dirty="0"/>
              <a:t>Oracle R Enterprise</a:t>
            </a:r>
            <a:r>
              <a:rPr lang="ja-JP" altLang="en-US" dirty="0"/>
              <a:t>デモンストレーション</a:t>
            </a:r>
          </a:p>
        </p:txBody>
      </p:sp>
      <p:sp>
        <p:nvSpPr>
          <p:cNvPr id="7" name="テキスト プレースホルダー 6"/>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44</a:t>
            </a:fld>
            <a:endParaRPr lang="ja-JP" altLang="en-US" dirty="0"/>
          </a:p>
        </p:txBody>
      </p:sp>
    </p:spTree>
    <p:extLst>
      <p:ext uri="{BB962C8B-B14F-4D97-AF65-F5344CB8AC3E}">
        <p14:creationId xmlns:p14="http://schemas.microsoft.com/office/powerpoint/2010/main" val="232096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スライド番号プレースホルダ 3"/>
          <p:cNvSpPr>
            <a:spLocks noGrp="1"/>
          </p:cNvSpPr>
          <p:nvPr>
            <p:ph type="sldNum" sz="quarter" idx="12"/>
          </p:nvPr>
        </p:nvSpPr>
        <p:spPr/>
        <p:txBody>
          <a:bodyPr/>
          <a:lstStyle/>
          <a:p>
            <a:fld id="{C51EAA63-D034-42AE-91FA-B13B9518C7BE}" type="slidenum">
              <a:rPr lang="en-US" altLang="ja-JP" smtClean="0">
                <a:ea typeface="+mj-ea"/>
              </a:rPr>
              <a:pPr/>
              <a:t>45</a:t>
            </a:fld>
            <a:endParaRPr lang="ja-JP" altLang="en-US" dirty="0">
              <a:ea typeface="+mj-ea"/>
            </a:endParaRPr>
          </a:p>
        </p:txBody>
      </p:sp>
      <p:sp>
        <p:nvSpPr>
          <p:cNvPr id="2" name="テキスト プレースホルダー 1"/>
          <p:cNvSpPr>
            <a:spLocks noGrp="1"/>
          </p:cNvSpPr>
          <p:nvPr>
            <p:ph type="body" sz="quarter" idx="13"/>
          </p:nvPr>
        </p:nvSpPr>
        <p:spPr/>
        <p:txBody>
          <a:bodyPr/>
          <a:lstStyle/>
          <a:p>
            <a:r>
              <a:rPr lang="en-US" altLang="ja-JP" dirty="0" smtClean="0"/>
              <a:t>In-Database Analytics</a:t>
            </a:r>
            <a:endParaRPr kumimoji="1" lang="ja-JP" altLang="en-US" dirty="0"/>
          </a:p>
        </p:txBody>
      </p:sp>
      <p:sp>
        <p:nvSpPr>
          <p:cNvPr id="4" name="タイトル 3"/>
          <p:cNvSpPr>
            <a:spLocks noGrp="1"/>
          </p:cNvSpPr>
          <p:nvPr>
            <p:ph type="title"/>
          </p:nvPr>
        </p:nvSpPr>
        <p:spPr/>
        <p:txBody>
          <a:bodyPr/>
          <a:lstStyle/>
          <a:p>
            <a:r>
              <a:rPr lang="en-US" altLang="ja-JP" dirty="0">
                <a:latin typeface="+mj-lt"/>
                <a:ea typeface="+mj-ea"/>
              </a:rPr>
              <a:t>Oracle R Enterprise</a:t>
            </a:r>
            <a:endParaRPr lang="ja-JP" altLang="en-US" dirty="0">
              <a:latin typeface="+mj-lt"/>
              <a:ea typeface="+mj-ea"/>
            </a:endParaRPr>
          </a:p>
        </p:txBody>
      </p:sp>
      <p:sp>
        <p:nvSpPr>
          <p:cNvPr id="16" name="Freeform 138"/>
          <p:cNvSpPr>
            <a:spLocks noEditPoints="1"/>
          </p:cNvSpPr>
          <p:nvPr/>
        </p:nvSpPr>
        <p:spPr bwMode="gray">
          <a:xfrm>
            <a:off x="8770958" y="2532851"/>
            <a:ext cx="2671659" cy="1715699"/>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5"/>
          </a:solidFill>
          <a:ln w="9525">
            <a:noFill/>
            <a:round/>
            <a:headEnd/>
            <a:tailEnd/>
          </a:ln>
        </p:spPr>
        <p:txBody>
          <a:bodyPr vert="horz" wrap="square" lIns="91440" tIns="45720" rIns="91440" bIns="45720" numCol="1" anchor="ctr" anchorCtr="0" compatLnSpc="1">
            <a:prstTxWarp prst="textNoShape">
              <a:avLst/>
            </a:prstTxWarp>
          </a:bodyPr>
          <a:lstStyle/>
          <a:p>
            <a:pPr algn="ctr"/>
            <a:endParaRPr lang="en-US" dirty="0"/>
          </a:p>
        </p:txBody>
      </p:sp>
      <p:sp>
        <p:nvSpPr>
          <p:cNvPr id="25" name="正方形/長方形 24"/>
          <p:cNvSpPr/>
          <p:nvPr/>
        </p:nvSpPr>
        <p:spPr>
          <a:xfrm>
            <a:off x="681775" y="3246688"/>
            <a:ext cx="3629465" cy="669749"/>
          </a:xfrm>
          <a:prstGeom prst="rect">
            <a:avLst/>
          </a:prstGeom>
          <a:solidFill>
            <a:srgbClr val="000000"/>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kumimoji="1" lang="en-US" altLang="ja-JP" sz="1400" dirty="0" smtClean="0">
                <a:solidFill>
                  <a:schemeClr val="bg1"/>
                </a:solidFill>
                <a:latin typeface="Courier New" panose="02070309020205020404" pitchFamily="49" charset="0"/>
                <a:cs typeface="Courier New" panose="02070309020205020404" pitchFamily="49" charset="0"/>
              </a:rPr>
              <a:t>R&gt;</a:t>
            </a:r>
            <a:r>
              <a:rPr kumimoji="1" lang="ja-JP" altLang="en-US" sz="1400" dirty="0" smtClean="0">
                <a:solidFill>
                  <a:schemeClr val="bg1"/>
                </a:solidFill>
                <a:latin typeface="Courier New" panose="02070309020205020404" pitchFamily="49" charset="0"/>
                <a:cs typeface="Courier New" panose="02070309020205020404" pitchFamily="49" charset="0"/>
              </a:rPr>
              <a:t> </a:t>
            </a:r>
            <a:r>
              <a:rPr kumimoji="1" lang="en-US" altLang="ja-JP" sz="1400" dirty="0" smtClean="0">
                <a:solidFill>
                  <a:schemeClr val="bg1"/>
                </a:solidFill>
                <a:latin typeface="Courier New" panose="02070309020205020404" pitchFamily="49" charset="0"/>
                <a:cs typeface="Courier New" panose="02070309020205020404" pitchFamily="49" charset="0"/>
              </a:rPr>
              <a:t>summary(EMP)</a:t>
            </a:r>
          </a:p>
          <a:p>
            <a:pPr>
              <a:lnSpc>
                <a:spcPct val="90000"/>
              </a:lnSpc>
            </a:pPr>
            <a:r>
              <a:rPr kumimoji="1" lang="en-US" altLang="ja-JP" sz="1400" dirty="0" smtClean="0">
                <a:solidFill>
                  <a:schemeClr val="bg1"/>
                </a:solidFill>
                <a:latin typeface="Courier New" panose="02070309020205020404" pitchFamily="49" charset="0"/>
                <a:cs typeface="Courier New" panose="02070309020205020404" pitchFamily="49" charset="0"/>
              </a:rPr>
              <a:t>R&gt; </a:t>
            </a:r>
            <a:r>
              <a:rPr kumimoji="1" lang="en-US" altLang="ja-JP" sz="1400" dirty="0" err="1" smtClean="0">
                <a:solidFill>
                  <a:schemeClr val="bg1"/>
                </a:solidFill>
                <a:latin typeface="Courier New" panose="02070309020205020404" pitchFamily="49" charset="0"/>
                <a:cs typeface="Courier New" panose="02070309020205020404" pitchFamily="49" charset="0"/>
              </a:rPr>
              <a:t>df</a:t>
            </a:r>
            <a:r>
              <a:rPr kumimoji="1" lang="en-US" altLang="ja-JP" sz="1400" dirty="0" smtClean="0">
                <a:solidFill>
                  <a:schemeClr val="bg1"/>
                </a:solidFill>
                <a:latin typeface="Courier New" panose="02070309020205020404" pitchFamily="49" charset="0"/>
                <a:cs typeface="Courier New" panose="02070309020205020404" pitchFamily="49" charset="0"/>
              </a:rPr>
              <a:t> </a:t>
            </a:r>
            <a:r>
              <a:rPr kumimoji="1" lang="en-US" altLang="ja-JP" sz="1400" dirty="0">
                <a:solidFill>
                  <a:schemeClr val="bg1"/>
                </a:solidFill>
                <a:latin typeface="Courier New" panose="02070309020205020404" pitchFamily="49" charset="0"/>
                <a:cs typeface="Courier New" panose="02070309020205020404" pitchFamily="49" charset="0"/>
              </a:rPr>
              <a:t>&lt;- </a:t>
            </a:r>
            <a:r>
              <a:rPr kumimoji="1" lang="en-US" altLang="ja-JP" sz="1400" dirty="0" err="1" smtClean="0">
                <a:solidFill>
                  <a:schemeClr val="bg1"/>
                </a:solidFill>
                <a:latin typeface="Courier New" panose="02070309020205020404" pitchFamily="49" charset="0"/>
                <a:cs typeface="Courier New" panose="02070309020205020404" pitchFamily="49" charset="0"/>
              </a:rPr>
              <a:t>ore.pull</a:t>
            </a:r>
            <a:r>
              <a:rPr kumimoji="1" lang="en-US" altLang="ja-JP" sz="1400" dirty="0" smtClean="0">
                <a:solidFill>
                  <a:schemeClr val="bg1"/>
                </a:solidFill>
                <a:latin typeface="Courier New" panose="02070309020205020404" pitchFamily="49" charset="0"/>
                <a:cs typeface="Courier New" panose="02070309020205020404" pitchFamily="49" charset="0"/>
              </a:rPr>
              <a:t>(EMP) </a:t>
            </a:r>
          </a:p>
          <a:p>
            <a:pPr>
              <a:lnSpc>
                <a:spcPct val="90000"/>
              </a:lnSpc>
            </a:pPr>
            <a:r>
              <a:rPr kumimoji="1" lang="en-US" altLang="ja-JP" sz="1400" dirty="0" smtClean="0">
                <a:solidFill>
                  <a:schemeClr val="bg1"/>
                </a:solidFill>
                <a:latin typeface="Courier New" panose="02070309020205020404" pitchFamily="49" charset="0"/>
                <a:cs typeface="Courier New" panose="02070309020205020404" pitchFamily="49" charset="0"/>
              </a:rPr>
              <a:t>R</a:t>
            </a:r>
            <a:r>
              <a:rPr kumimoji="1" lang="en-US" altLang="ja-JP" sz="1400" dirty="0">
                <a:solidFill>
                  <a:schemeClr val="bg1"/>
                </a:solidFill>
                <a:latin typeface="Courier New" panose="02070309020205020404" pitchFamily="49" charset="0"/>
                <a:cs typeface="Courier New" panose="02070309020205020404" pitchFamily="49" charset="0"/>
              </a:rPr>
              <a:t>&gt; </a:t>
            </a:r>
            <a:r>
              <a:rPr kumimoji="1" lang="en-US" altLang="ja-JP" sz="1400" dirty="0" err="1" smtClean="0">
                <a:solidFill>
                  <a:schemeClr val="bg1"/>
                </a:solidFill>
                <a:latin typeface="Courier New" panose="02070309020205020404" pitchFamily="49" charset="0"/>
                <a:cs typeface="Courier New" panose="02070309020205020404" pitchFamily="49" charset="0"/>
              </a:rPr>
              <a:t>dbt</a:t>
            </a:r>
            <a:r>
              <a:rPr kumimoji="1" lang="en-US" altLang="ja-JP" sz="1400" dirty="0" smtClean="0">
                <a:solidFill>
                  <a:schemeClr val="bg1"/>
                </a:solidFill>
                <a:latin typeface="Courier New" panose="02070309020205020404" pitchFamily="49" charset="0"/>
                <a:cs typeface="Courier New" panose="02070309020205020404" pitchFamily="49" charset="0"/>
              </a:rPr>
              <a:t> </a:t>
            </a:r>
            <a:r>
              <a:rPr kumimoji="1" lang="en-US" altLang="ja-JP" sz="1400" dirty="0">
                <a:solidFill>
                  <a:schemeClr val="bg1"/>
                </a:solidFill>
                <a:latin typeface="Courier New" panose="02070309020205020404" pitchFamily="49" charset="0"/>
                <a:cs typeface="Courier New" panose="02070309020205020404" pitchFamily="49" charset="0"/>
              </a:rPr>
              <a:t>&lt;- </a:t>
            </a:r>
            <a:r>
              <a:rPr kumimoji="1" lang="en-US" altLang="ja-JP" sz="1400" dirty="0" err="1" smtClean="0">
                <a:solidFill>
                  <a:schemeClr val="bg1"/>
                </a:solidFill>
                <a:latin typeface="Courier New" panose="02070309020205020404" pitchFamily="49" charset="0"/>
                <a:cs typeface="Courier New" panose="02070309020205020404" pitchFamily="49" charset="0"/>
              </a:rPr>
              <a:t>ore.push</a:t>
            </a:r>
            <a:r>
              <a:rPr kumimoji="1" lang="en-US" altLang="ja-JP" sz="1400" dirty="0" smtClean="0">
                <a:solidFill>
                  <a:schemeClr val="bg1"/>
                </a:solidFill>
                <a:latin typeface="Courier New" panose="02070309020205020404" pitchFamily="49" charset="0"/>
                <a:cs typeface="Courier New" panose="02070309020205020404" pitchFamily="49" charset="0"/>
              </a:rPr>
              <a:t>((1:3),(4:6))</a:t>
            </a:r>
            <a:endParaRPr kumimoji="1" lang="en-US" altLang="ja-JP" sz="1400" dirty="0">
              <a:solidFill>
                <a:schemeClr val="bg1"/>
              </a:solidFill>
              <a:latin typeface="Courier New" panose="02070309020205020404" pitchFamily="49" charset="0"/>
              <a:cs typeface="Courier New" panose="02070309020205020404" pitchFamily="49" charset="0"/>
            </a:endParaRPr>
          </a:p>
        </p:txBody>
      </p:sp>
      <p:sp>
        <p:nvSpPr>
          <p:cNvPr id="27" name="正方形/長方形 26"/>
          <p:cNvSpPr/>
          <p:nvPr/>
        </p:nvSpPr>
        <p:spPr>
          <a:xfrm>
            <a:off x="694058" y="3995427"/>
            <a:ext cx="3604898" cy="590931"/>
          </a:xfrm>
          <a:prstGeom prst="rect">
            <a:avLst/>
          </a:prstGeom>
          <a:solidFill>
            <a:schemeClr val="bg1"/>
          </a:solidFill>
        </p:spPr>
        <p:txBody>
          <a:bodyPr wrap="none">
            <a:spAutoFit/>
          </a:bodyPr>
          <a:lstStyle/>
          <a:p>
            <a:pPr algn="ctr">
              <a:lnSpc>
                <a:spcPct val="90000"/>
              </a:lnSpc>
              <a:defRPr/>
            </a:pPr>
            <a:r>
              <a:rPr lang="en-US" altLang="ja-JP" dirty="0" err="1" smtClean="0">
                <a:cs typeface="Meiryo UI" pitchFamily="50" charset="-128"/>
              </a:rPr>
              <a:t>ore.frame</a:t>
            </a:r>
            <a:r>
              <a:rPr lang="en-US" altLang="ja-JP" dirty="0" smtClean="0">
                <a:cs typeface="Meiryo UI" pitchFamily="50" charset="-128"/>
              </a:rPr>
              <a:t>, pull and push</a:t>
            </a:r>
          </a:p>
          <a:p>
            <a:pPr algn="ctr">
              <a:lnSpc>
                <a:spcPct val="90000"/>
              </a:lnSpc>
              <a:defRPr/>
            </a:pPr>
            <a:r>
              <a:rPr lang="en-US" altLang="ja-JP" dirty="0" smtClean="0">
                <a:cs typeface="Meiryo UI" pitchFamily="50" charset="-128"/>
              </a:rPr>
              <a:t>Write R automaticity convert to SQL</a:t>
            </a:r>
            <a:endParaRPr lang="en-US" altLang="ja-JP" dirty="0">
              <a:cs typeface="Meiryo UI" pitchFamily="50" charset="-128"/>
            </a:endParaRPr>
          </a:p>
        </p:txBody>
      </p:sp>
      <p:sp>
        <p:nvSpPr>
          <p:cNvPr id="35" name="正方形/長方形 34"/>
          <p:cNvSpPr/>
          <p:nvPr/>
        </p:nvSpPr>
        <p:spPr>
          <a:xfrm>
            <a:off x="5955987" y="5413758"/>
            <a:ext cx="3510385" cy="590931"/>
          </a:xfrm>
          <a:prstGeom prst="rect">
            <a:avLst/>
          </a:prstGeom>
          <a:solidFill>
            <a:schemeClr val="bg1"/>
          </a:solidFill>
        </p:spPr>
        <p:txBody>
          <a:bodyPr wrap="none">
            <a:spAutoFit/>
          </a:bodyPr>
          <a:lstStyle/>
          <a:p>
            <a:pPr algn="ctr">
              <a:lnSpc>
                <a:spcPct val="90000"/>
              </a:lnSpc>
              <a:defRPr/>
            </a:pPr>
            <a:r>
              <a:rPr lang="en-US" altLang="ja-JP" dirty="0" smtClean="0">
                <a:solidFill>
                  <a:srgbClr val="FFC000"/>
                </a:solidFill>
                <a:cs typeface="Meiryo UI" pitchFamily="50" charset="-128"/>
              </a:rPr>
              <a:t>P</a:t>
            </a:r>
            <a:r>
              <a:rPr lang="en-US" altLang="ja-JP" dirty="0" smtClean="0">
                <a:solidFill>
                  <a:srgbClr val="0070C0"/>
                </a:solidFill>
                <a:cs typeface="Meiryo UI" pitchFamily="50" charset="-128"/>
              </a:rPr>
              <a:t>M</a:t>
            </a:r>
            <a:r>
              <a:rPr lang="en-US" altLang="ja-JP" dirty="0" smtClean="0">
                <a:solidFill>
                  <a:schemeClr val="accent2"/>
                </a:solidFill>
                <a:cs typeface="Meiryo UI" pitchFamily="50" charset="-128"/>
              </a:rPr>
              <a:t>M</a:t>
            </a:r>
            <a:r>
              <a:rPr lang="en-US" altLang="ja-JP" dirty="0" smtClean="0">
                <a:solidFill>
                  <a:srgbClr val="00B050"/>
                </a:solidFill>
                <a:cs typeface="Meiryo UI" pitchFamily="50" charset="-128"/>
              </a:rPr>
              <a:t>L</a:t>
            </a:r>
          </a:p>
          <a:p>
            <a:pPr algn="ctr">
              <a:lnSpc>
                <a:spcPct val="90000"/>
              </a:lnSpc>
              <a:defRPr/>
            </a:pPr>
            <a:r>
              <a:rPr lang="en-US" altLang="ja-JP" dirty="0" smtClean="0">
                <a:cs typeface="Meiryo UI" pitchFamily="50" charset="-128"/>
              </a:rPr>
              <a:t>Predictive Model Markup Language</a:t>
            </a:r>
          </a:p>
        </p:txBody>
      </p:sp>
      <p:grpSp>
        <p:nvGrpSpPr>
          <p:cNvPr id="40" name="グループ化 39"/>
          <p:cNvGrpSpPr/>
          <p:nvPr/>
        </p:nvGrpSpPr>
        <p:grpSpPr>
          <a:xfrm rot="16200000">
            <a:off x="7288401" y="3472831"/>
            <a:ext cx="894985" cy="3528696"/>
            <a:chOff x="6132259" y="2140190"/>
            <a:chExt cx="3968987" cy="529600"/>
          </a:xfrm>
        </p:grpSpPr>
        <p:cxnSp>
          <p:nvCxnSpPr>
            <p:cNvPr id="37" name="Straight Arrow Connector 57"/>
            <p:cNvCxnSpPr>
              <a:endCxn id="41" idx="1"/>
            </p:cNvCxnSpPr>
            <p:nvPr/>
          </p:nvCxnSpPr>
          <p:spPr>
            <a:xfrm rot="5400000" flipV="1">
              <a:off x="5876832" y="2404369"/>
              <a:ext cx="529600" cy="1242"/>
            </a:xfrm>
            <a:prstGeom prst="straightConnector1">
              <a:avLst/>
            </a:prstGeom>
            <a:ln w="28575">
              <a:solidFill>
                <a:schemeClr val="tx1"/>
              </a:solidFill>
              <a:miter lim="800000"/>
              <a:tailEnd type="arrow"/>
            </a:ln>
            <a:effectLst/>
          </p:spPr>
          <p:style>
            <a:lnRef idx="1">
              <a:schemeClr val="accent1"/>
            </a:lnRef>
            <a:fillRef idx="0">
              <a:schemeClr val="accent1"/>
            </a:fillRef>
            <a:effectRef idx="0">
              <a:schemeClr val="accent1"/>
            </a:effectRef>
            <a:fontRef idx="minor">
              <a:schemeClr val="tx1"/>
            </a:fontRef>
          </p:style>
        </p:cxnSp>
        <p:cxnSp>
          <p:nvCxnSpPr>
            <p:cNvPr id="39" name="Straight Connector 17"/>
            <p:cNvCxnSpPr/>
            <p:nvPr/>
          </p:nvCxnSpPr>
          <p:spPr>
            <a:xfrm>
              <a:off x="6132259" y="2142519"/>
              <a:ext cx="3968987" cy="0"/>
            </a:xfrm>
            <a:prstGeom prst="line">
              <a:avLst/>
            </a:prstGeom>
            <a:ln w="28575">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41" name="正方形/長方形 40"/>
          <p:cNvSpPr/>
          <p:nvPr/>
        </p:nvSpPr>
        <p:spPr>
          <a:xfrm>
            <a:off x="9500238" y="5497751"/>
            <a:ext cx="2155655" cy="369332"/>
          </a:xfrm>
          <a:prstGeom prst="rect">
            <a:avLst/>
          </a:prstGeom>
        </p:spPr>
        <p:txBody>
          <a:bodyPr wrap="none">
            <a:spAutoFit/>
          </a:bodyPr>
          <a:lstStyle/>
          <a:p>
            <a:r>
              <a:rPr lang="en-US" altLang="ja-JP" dirty="0" smtClean="0">
                <a:cs typeface="Meiryo UI" pitchFamily="50" charset="-128"/>
              </a:rPr>
              <a:t>DEPLOY TO 3</a:t>
            </a:r>
            <a:r>
              <a:rPr lang="en-US" altLang="ja-JP" baseline="30000" dirty="0" smtClean="0">
                <a:cs typeface="Meiryo UI" pitchFamily="50" charset="-128"/>
              </a:rPr>
              <a:t>rd</a:t>
            </a:r>
            <a:r>
              <a:rPr lang="en-US" altLang="ja-JP" dirty="0" smtClean="0">
                <a:cs typeface="Meiryo UI" pitchFamily="50" charset="-128"/>
              </a:rPr>
              <a:t> PARTY</a:t>
            </a:r>
            <a:endParaRPr lang="ja-JP" altLang="en-US" dirty="0"/>
          </a:p>
        </p:txBody>
      </p:sp>
      <p:pic>
        <p:nvPicPr>
          <p:cNvPr id="2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7051" y="3277847"/>
            <a:ext cx="1679472" cy="744590"/>
          </a:xfrm>
          <a:prstGeom prst="rect">
            <a:avLst/>
          </a:prstGeom>
        </p:spPr>
      </p:pic>
      <p:pic>
        <p:nvPicPr>
          <p:cNvPr id="28" name="図 27" descr="db-red-oracle.png"/>
          <p:cNvPicPr>
            <a:picLocks noChangeAspect="1"/>
          </p:cNvPicPr>
          <p:nvPr/>
        </p:nvPicPr>
        <p:blipFill>
          <a:blip r:embed="rId3" cstate="print"/>
          <a:stretch>
            <a:fillRect/>
          </a:stretch>
        </p:blipFill>
        <p:spPr>
          <a:xfrm>
            <a:off x="4572819" y="2213677"/>
            <a:ext cx="2834069" cy="2834070"/>
          </a:xfrm>
          <a:prstGeom prst="rect">
            <a:avLst/>
          </a:prstGeom>
        </p:spPr>
      </p:pic>
      <p:pic>
        <p:nvPicPr>
          <p:cNvPr id="11" name="Picture 2" descr="C:\Users\miogawa\Documents\FY16_PaaS\BASIC\ORE\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8555" y="4194028"/>
            <a:ext cx="990667" cy="8668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62"/>
          <p:cNvGrpSpPr/>
          <p:nvPr/>
        </p:nvGrpSpPr>
        <p:grpSpPr>
          <a:xfrm>
            <a:off x="5979859" y="2063991"/>
            <a:ext cx="3968987" cy="501086"/>
            <a:chOff x="2270332" y="1323975"/>
            <a:chExt cx="7144285" cy="652114"/>
          </a:xfrm>
        </p:grpSpPr>
        <p:cxnSp>
          <p:nvCxnSpPr>
            <p:cNvPr id="20" name="Straight Arrow Connector 57"/>
            <p:cNvCxnSpPr/>
            <p:nvPr/>
          </p:nvCxnSpPr>
          <p:spPr>
            <a:xfrm>
              <a:off x="2286000" y="1323975"/>
              <a:ext cx="2322" cy="652114"/>
            </a:xfrm>
            <a:prstGeom prst="straightConnector1">
              <a:avLst/>
            </a:prstGeom>
            <a:ln w="28575">
              <a:solidFill>
                <a:schemeClr val="tx1"/>
              </a:solidFill>
              <a:miter lim="800000"/>
              <a:tailEnd type="arrow"/>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60"/>
            <p:cNvCxnSpPr/>
            <p:nvPr/>
          </p:nvCxnSpPr>
          <p:spPr>
            <a:xfrm>
              <a:off x="9401175" y="1323975"/>
              <a:ext cx="2322" cy="652114"/>
            </a:xfrm>
            <a:prstGeom prst="straightConnector1">
              <a:avLst/>
            </a:prstGeom>
            <a:ln w="28575">
              <a:solidFill>
                <a:schemeClr val="tx1"/>
              </a:solidFill>
              <a:miter lim="800000"/>
              <a:tailEnd type="arrow"/>
            </a:ln>
            <a:effectLst/>
          </p:spPr>
          <p:style>
            <a:lnRef idx="1">
              <a:schemeClr val="accent1"/>
            </a:lnRef>
            <a:fillRef idx="0">
              <a:schemeClr val="accent1"/>
            </a:fillRef>
            <a:effectRef idx="0">
              <a:schemeClr val="accent1"/>
            </a:effectRef>
            <a:fontRef idx="minor">
              <a:schemeClr val="tx1"/>
            </a:fontRef>
          </p:style>
        </p:cxnSp>
        <p:cxnSp>
          <p:nvCxnSpPr>
            <p:cNvPr id="22" name="Straight Connector 17"/>
            <p:cNvCxnSpPr/>
            <p:nvPr/>
          </p:nvCxnSpPr>
          <p:spPr>
            <a:xfrm>
              <a:off x="2270332" y="1333501"/>
              <a:ext cx="7144285" cy="0"/>
            </a:xfrm>
            <a:prstGeom prst="line">
              <a:avLst/>
            </a:prstGeom>
            <a:ln w="28575">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3" name="正方形/長方形 2"/>
          <p:cNvSpPr/>
          <p:nvPr/>
        </p:nvSpPr>
        <p:spPr>
          <a:xfrm>
            <a:off x="6213873" y="1900495"/>
            <a:ext cx="3500958" cy="341632"/>
          </a:xfrm>
          <a:prstGeom prst="rect">
            <a:avLst/>
          </a:prstGeom>
          <a:solidFill>
            <a:schemeClr val="bg1"/>
          </a:solidFill>
        </p:spPr>
        <p:txBody>
          <a:bodyPr wrap="none">
            <a:spAutoFit/>
          </a:bodyPr>
          <a:lstStyle/>
          <a:p>
            <a:pPr algn="ctr">
              <a:lnSpc>
                <a:spcPct val="90000"/>
              </a:lnSpc>
              <a:defRPr/>
            </a:pPr>
            <a:r>
              <a:rPr lang="en-US" altLang="ja-JP" dirty="0">
                <a:cs typeface="Meiryo UI" pitchFamily="50" charset="-128"/>
              </a:rPr>
              <a:t>DEVELOP AND DEPLOY ANYWHERE </a:t>
            </a:r>
          </a:p>
        </p:txBody>
      </p:sp>
    </p:spTree>
    <p:extLst>
      <p:ext uri="{BB962C8B-B14F-4D97-AF65-F5344CB8AC3E}">
        <p14:creationId xmlns:p14="http://schemas.microsoft.com/office/powerpoint/2010/main" val="132684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35"/>
          <p:cNvSpPr/>
          <p:nvPr/>
        </p:nvSpPr>
        <p:spPr bwMode="auto">
          <a:xfrm>
            <a:off x="8761457" y="2385240"/>
            <a:ext cx="2690383" cy="1707196"/>
          </a:xfrm>
          <a:prstGeom prst="roundRect">
            <a:avLst/>
          </a:prstGeom>
          <a:solidFill>
            <a:schemeClr val="bg2"/>
          </a:solidFill>
          <a:ln w="9525" cap="flat" cmpd="sng" algn="ctr">
            <a:solidFill>
              <a:schemeClr val="accent5"/>
            </a:solidFill>
            <a:prstDash val="solid"/>
            <a:round/>
            <a:headEnd type="none" w="sm" len="sm"/>
            <a:tailEnd type="none" w="sm" len="sm"/>
          </a:ln>
          <a:effectLst/>
        </p:spPr>
        <p:txBody>
          <a:bodyPr vert="horz" wrap="square" lIns="0" tIns="0" rIns="0" bIns="0" numCol="1" rtlCol="0" anchor="t" anchorCtr="1" compatLnSpc="1">
            <a:prstTxWarp prst="textNoShape">
              <a:avLst/>
            </a:prstTxWarp>
            <a:noAutofit/>
          </a:bodyPr>
          <a:lstStyle/>
          <a:p>
            <a:pPr marL="188886" indent="-188886" defTabSz="1450625"/>
            <a:r>
              <a:rPr lang="en-US" altLang="ja-JP" sz="2400" kern="0" dirty="0" smtClean="0">
                <a:solidFill>
                  <a:sysClr val="windowText" lastClr="000000"/>
                </a:solidFill>
                <a:latin typeface="+mj-lt"/>
              </a:rPr>
              <a:t>Spawned</a:t>
            </a:r>
            <a:r>
              <a:rPr lang="ja-JP" altLang="en-US" sz="2400" kern="0" dirty="0" smtClean="0">
                <a:solidFill>
                  <a:sysClr val="windowText" lastClr="000000"/>
                </a:solidFill>
                <a:latin typeface="+mj-lt"/>
              </a:rPr>
              <a:t> </a:t>
            </a:r>
            <a:r>
              <a:rPr lang="en-US" altLang="ja-JP" sz="2400" kern="0" dirty="0" smtClean="0">
                <a:solidFill>
                  <a:sysClr val="windowText" lastClr="000000"/>
                </a:solidFill>
                <a:latin typeface="+mj-lt"/>
              </a:rPr>
              <a:t>R Engine</a:t>
            </a:r>
            <a:endParaRPr lang="en-US" altLang="ja-JP" sz="1600" kern="0" dirty="0">
              <a:solidFill>
                <a:sysClr val="windowText" lastClr="000000"/>
              </a:solidFill>
              <a:latin typeface="+mj-lt"/>
            </a:endParaRPr>
          </a:p>
        </p:txBody>
      </p:sp>
      <p:sp>
        <p:nvSpPr>
          <p:cNvPr id="48" name="Rounded Rectangle 35"/>
          <p:cNvSpPr/>
          <p:nvPr/>
        </p:nvSpPr>
        <p:spPr bwMode="auto">
          <a:xfrm>
            <a:off x="8618682" y="2550465"/>
            <a:ext cx="2690383" cy="1707196"/>
          </a:xfrm>
          <a:prstGeom prst="roundRect">
            <a:avLst/>
          </a:prstGeom>
          <a:solidFill>
            <a:schemeClr val="bg2"/>
          </a:solidFill>
          <a:ln w="9525" cap="flat" cmpd="sng" algn="ctr">
            <a:solidFill>
              <a:schemeClr val="accent5"/>
            </a:solidFill>
            <a:prstDash val="solid"/>
            <a:round/>
            <a:headEnd type="none" w="sm" len="sm"/>
            <a:tailEnd type="none" w="sm" len="sm"/>
          </a:ln>
          <a:effectLst/>
        </p:spPr>
        <p:txBody>
          <a:bodyPr vert="horz" wrap="square" lIns="0" tIns="0" rIns="0" bIns="0" numCol="1" rtlCol="0" anchor="t" anchorCtr="1" compatLnSpc="1">
            <a:prstTxWarp prst="textNoShape">
              <a:avLst/>
            </a:prstTxWarp>
            <a:noAutofit/>
          </a:bodyPr>
          <a:lstStyle/>
          <a:p>
            <a:pPr marL="188886" indent="-188886" defTabSz="1450625"/>
            <a:r>
              <a:rPr lang="en-US" altLang="ja-JP" sz="2400" kern="0" dirty="0" smtClean="0">
                <a:solidFill>
                  <a:sysClr val="windowText" lastClr="000000"/>
                </a:solidFill>
                <a:latin typeface="+mj-lt"/>
              </a:rPr>
              <a:t>Spawned</a:t>
            </a:r>
            <a:r>
              <a:rPr lang="ja-JP" altLang="en-US" sz="2400" kern="0" dirty="0" smtClean="0">
                <a:solidFill>
                  <a:sysClr val="windowText" lastClr="000000"/>
                </a:solidFill>
                <a:latin typeface="+mj-lt"/>
              </a:rPr>
              <a:t> </a:t>
            </a:r>
            <a:r>
              <a:rPr lang="en-US" altLang="ja-JP" sz="2400" kern="0" dirty="0" smtClean="0">
                <a:solidFill>
                  <a:sysClr val="windowText" lastClr="000000"/>
                </a:solidFill>
                <a:latin typeface="+mj-lt"/>
              </a:rPr>
              <a:t>R Engine</a:t>
            </a:r>
            <a:endParaRPr lang="en-US" altLang="ja-JP" sz="1600" kern="0" dirty="0">
              <a:solidFill>
                <a:sysClr val="windowText" lastClr="000000"/>
              </a:solidFill>
              <a:latin typeface="+mj-lt"/>
            </a:endParaRPr>
          </a:p>
        </p:txBody>
      </p:sp>
      <p:sp>
        <p:nvSpPr>
          <p:cNvPr id="47" name="Rounded Rectangle 35"/>
          <p:cNvSpPr/>
          <p:nvPr/>
        </p:nvSpPr>
        <p:spPr bwMode="auto">
          <a:xfrm>
            <a:off x="8475907" y="2725315"/>
            <a:ext cx="2690383" cy="1707196"/>
          </a:xfrm>
          <a:prstGeom prst="roundRect">
            <a:avLst/>
          </a:prstGeom>
          <a:solidFill>
            <a:schemeClr val="bg2"/>
          </a:solidFill>
          <a:ln w="9525" cap="flat" cmpd="sng" algn="ctr">
            <a:solidFill>
              <a:schemeClr val="accent5"/>
            </a:solidFill>
            <a:prstDash val="solid"/>
            <a:round/>
            <a:headEnd type="none" w="sm" len="sm"/>
            <a:tailEnd type="none" w="sm" len="sm"/>
          </a:ln>
          <a:effectLst/>
        </p:spPr>
        <p:txBody>
          <a:bodyPr vert="horz" wrap="square" lIns="0" tIns="0" rIns="0" bIns="0" numCol="1" rtlCol="0" anchor="t" anchorCtr="1" compatLnSpc="1">
            <a:prstTxWarp prst="textNoShape">
              <a:avLst/>
            </a:prstTxWarp>
            <a:noAutofit/>
          </a:bodyPr>
          <a:lstStyle/>
          <a:p>
            <a:pPr marL="188886" indent="-188886" defTabSz="1450625"/>
            <a:r>
              <a:rPr lang="en-US" altLang="ja-JP" sz="2400" kern="0" dirty="0" smtClean="0">
                <a:solidFill>
                  <a:sysClr val="windowText" lastClr="000000"/>
                </a:solidFill>
                <a:latin typeface="+mj-lt"/>
              </a:rPr>
              <a:t>Spawned</a:t>
            </a:r>
            <a:r>
              <a:rPr lang="ja-JP" altLang="en-US" sz="2400" kern="0" dirty="0" smtClean="0">
                <a:solidFill>
                  <a:sysClr val="windowText" lastClr="000000"/>
                </a:solidFill>
                <a:latin typeface="+mj-lt"/>
              </a:rPr>
              <a:t> </a:t>
            </a:r>
            <a:r>
              <a:rPr lang="en-US" altLang="ja-JP" sz="2400" kern="0" dirty="0" smtClean="0">
                <a:solidFill>
                  <a:sysClr val="windowText" lastClr="000000"/>
                </a:solidFill>
                <a:latin typeface="+mj-lt"/>
              </a:rPr>
              <a:t>R Engine</a:t>
            </a:r>
            <a:endParaRPr lang="en-US" altLang="ja-JP" sz="1600" kern="0" dirty="0">
              <a:solidFill>
                <a:sysClr val="windowText" lastClr="000000"/>
              </a:solidFill>
              <a:latin typeface="+mj-lt"/>
            </a:endParaRPr>
          </a:p>
        </p:txBody>
      </p:sp>
      <p:sp>
        <p:nvSpPr>
          <p:cNvPr id="2" name="タイトル 1"/>
          <p:cNvSpPr>
            <a:spLocks noGrp="1"/>
          </p:cNvSpPr>
          <p:nvPr>
            <p:ph type="title"/>
          </p:nvPr>
        </p:nvSpPr>
        <p:spPr/>
        <p:txBody>
          <a:bodyPr/>
          <a:lstStyle/>
          <a:p>
            <a:r>
              <a:rPr kumimoji="1" lang="en-US" altLang="ja-JP" dirty="0" smtClean="0"/>
              <a:t>Oracle</a:t>
            </a:r>
            <a:r>
              <a:rPr kumimoji="1" lang="ja-JP" altLang="en-US" dirty="0" smtClean="0"/>
              <a:t> </a:t>
            </a:r>
            <a:r>
              <a:rPr kumimoji="1" lang="en-US" altLang="ja-JP" dirty="0" smtClean="0"/>
              <a:t>R</a:t>
            </a:r>
            <a:r>
              <a:rPr kumimoji="1" lang="ja-JP" altLang="en-US" dirty="0" smtClean="0"/>
              <a:t> </a:t>
            </a:r>
            <a:r>
              <a:rPr kumimoji="1" lang="en-US" altLang="ja-JP" dirty="0" smtClean="0"/>
              <a:t>Enterprise</a:t>
            </a:r>
            <a:r>
              <a:rPr kumimoji="1" lang="ja-JP" altLang="en-US" dirty="0" smtClean="0"/>
              <a:t> アーキテクチャ</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46</a:t>
            </a:fld>
            <a:endParaRPr lang="ja-JP" altLang="en-US" dirty="0"/>
          </a:p>
        </p:txBody>
      </p:sp>
      <p:sp>
        <p:nvSpPr>
          <p:cNvPr id="7" name="角丸四角形 6"/>
          <p:cNvSpPr/>
          <p:nvPr/>
        </p:nvSpPr>
        <p:spPr>
          <a:xfrm>
            <a:off x="4750009" y="1989794"/>
            <a:ext cx="6907001" cy="3168239"/>
          </a:xfrm>
          <a:prstGeom prst="roundRect">
            <a:avLst>
              <a:gd name="adj" fmla="val 4521"/>
            </a:avLst>
          </a:prstGeom>
          <a:noFill/>
          <a:ln w="12700">
            <a:solidFill>
              <a:schemeClr val="accent1"/>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99" tIns="60949" rIns="121899" bIns="60949" numCol="1" spcCol="0" rtlCol="0" fromWordArt="0" anchor="t" anchorCtr="0" forceAA="0" compatLnSpc="1">
            <a:prstTxWarp prst="textNoShape">
              <a:avLst/>
            </a:prstTxWarp>
            <a:noAutofit/>
          </a:bodyPr>
          <a:lstStyle/>
          <a:p>
            <a:pPr algn="ctr">
              <a:lnSpc>
                <a:spcPct val="90000"/>
              </a:lnSpc>
            </a:pPr>
            <a:r>
              <a:rPr kumimoji="1" lang="en-US" altLang="ja-JP" dirty="0" smtClean="0"/>
              <a:t>Database</a:t>
            </a:r>
            <a:r>
              <a:rPr kumimoji="1" lang="ja-JP" altLang="en-US" dirty="0" smtClean="0"/>
              <a:t> </a:t>
            </a:r>
            <a:r>
              <a:rPr kumimoji="1" lang="en-US" altLang="ja-JP" dirty="0" smtClean="0"/>
              <a:t>Server</a:t>
            </a:r>
            <a:endParaRPr kumimoji="1" lang="ja-JP" altLang="en-US" dirty="0"/>
          </a:p>
        </p:txBody>
      </p:sp>
      <p:sp>
        <p:nvSpPr>
          <p:cNvPr id="9" name="Rounded Rectangle 35"/>
          <p:cNvSpPr/>
          <p:nvPr/>
        </p:nvSpPr>
        <p:spPr bwMode="auto">
          <a:xfrm>
            <a:off x="1232034" y="2845553"/>
            <a:ext cx="2690383" cy="1707196"/>
          </a:xfrm>
          <a:prstGeom prst="roundRect">
            <a:avLst/>
          </a:prstGeom>
          <a:solidFill>
            <a:schemeClr val="bg2"/>
          </a:solidFill>
          <a:ln w="9525" cap="flat" cmpd="sng" algn="ctr">
            <a:solidFill>
              <a:schemeClr val="accent5"/>
            </a:solidFill>
            <a:prstDash val="solid"/>
            <a:round/>
            <a:headEnd type="none" w="sm" len="sm"/>
            <a:tailEnd type="none" w="sm" len="sm"/>
          </a:ln>
          <a:effectLst/>
        </p:spPr>
        <p:txBody>
          <a:bodyPr vert="horz" wrap="square" lIns="0" tIns="0" rIns="0" bIns="0" numCol="1" rtlCol="0" anchor="t" anchorCtr="1" compatLnSpc="1">
            <a:prstTxWarp prst="textNoShape">
              <a:avLst/>
            </a:prstTxWarp>
            <a:noAutofit/>
          </a:bodyPr>
          <a:lstStyle/>
          <a:p>
            <a:pPr marL="188886" indent="-188886" defTabSz="1450625"/>
            <a:r>
              <a:rPr lang="en-US" altLang="ja-JP" sz="2400" kern="0" dirty="0">
                <a:solidFill>
                  <a:sysClr val="windowText" lastClr="000000"/>
                </a:solidFill>
              </a:rPr>
              <a:t>R </a:t>
            </a:r>
            <a:r>
              <a:rPr lang="en-US" altLang="ja-JP" sz="2400" kern="0" dirty="0" smtClean="0">
                <a:solidFill>
                  <a:sysClr val="windowText" lastClr="000000"/>
                </a:solidFill>
              </a:rPr>
              <a:t>Engine</a:t>
            </a:r>
            <a:r>
              <a:rPr lang="ja-JP" altLang="en-US" sz="1500" kern="0" dirty="0">
                <a:solidFill>
                  <a:sysClr val="windowText" lastClr="000000"/>
                </a:solidFill>
              </a:rPr>
              <a:t>　　</a:t>
            </a:r>
            <a:endParaRPr lang="en-US" altLang="ja-JP" sz="1500" kern="0" dirty="0">
              <a:solidFill>
                <a:sysClr val="windowText" lastClr="000000"/>
              </a:solidFill>
            </a:endParaRPr>
          </a:p>
        </p:txBody>
      </p:sp>
      <p:sp>
        <p:nvSpPr>
          <p:cNvPr id="10" name="Rounded Rectangle 34"/>
          <p:cNvSpPr/>
          <p:nvPr/>
        </p:nvSpPr>
        <p:spPr bwMode="auto">
          <a:xfrm>
            <a:off x="1329551" y="3630712"/>
            <a:ext cx="2495350" cy="358528"/>
          </a:xfrm>
          <a:prstGeom prst="roundRect">
            <a:avLst/>
          </a:prstGeom>
          <a:solidFill>
            <a:schemeClr val="accent5"/>
          </a:solidFill>
          <a:ln w="9525" cap="flat" cmpd="sng" algn="ctr">
            <a:noFill/>
            <a:prstDash val="solid"/>
            <a:round/>
            <a:headEnd type="none" w="sm" len="sm"/>
            <a:tailEnd type="none" w="sm" len="sm"/>
          </a:ln>
          <a:effectLst/>
        </p:spPr>
        <p:txBody>
          <a:bodyPr vert="horz" wrap="square" lIns="0" tIns="0" rIns="0" bIns="0" numCol="1" rtlCol="0" anchor="ctr" anchorCtr="1" compatLnSpc="1">
            <a:prstTxWarp prst="textNoShape">
              <a:avLst/>
            </a:prstTxWarp>
            <a:noAutofit/>
          </a:bodyPr>
          <a:lstStyle/>
          <a:p>
            <a:pPr marL="188886" indent="-188886" defTabSz="1450625"/>
            <a:r>
              <a:rPr lang="en-US" altLang="ja-JP" sz="1600" kern="0" dirty="0">
                <a:solidFill>
                  <a:schemeClr val="bg1"/>
                </a:solidFill>
                <a:latin typeface="+mj-lt"/>
              </a:rPr>
              <a:t>Other </a:t>
            </a:r>
            <a:r>
              <a:rPr lang="en-US" altLang="ja-JP" sz="1600" kern="0" dirty="0" smtClean="0">
                <a:solidFill>
                  <a:schemeClr val="bg1"/>
                </a:solidFill>
                <a:latin typeface="+mj-lt"/>
              </a:rPr>
              <a:t>R</a:t>
            </a:r>
            <a:r>
              <a:rPr lang="ja-JP" altLang="en-US" sz="1600" kern="0" dirty="0" smtClean="0">
                <a:solidFill>
                  <a:schemeClr val="bg1"/>
                </a:solidFill>
                <a:latin typeface="+mj-lt"/>
              </a:rPr>
              <a:t> </a:t>
            </a:r>
            <a:r>
              <a:rPr lang="en-US" altLang="ja-JP" sz="1600" kern="0" dirty="0" smtClean="0">
                <a:solidFill>
                  <a:schemeClr val="bg1"/>
                </a:solidFill>
                <a:latin typeface="+mj-lt"/>
              </a:rPr>
              <a:t>packages</a:t>
            </a:r>
            <a:endParaRPr lang="en-US" altLang="ja-JP" sz="1600" kern="0" dirty="0">
              <a:solidFill>
                <a:schemeClr val="bg1"/>
              </a:solidFill>
              <a:latin typeface="+mj-lt"/>
            </a:endParaRPr>
          </a:p>
        </p:txBody>
      </p:sp>
      <p:sp>
        <p:nvSpPr>
          <p:cNvPr id="11" name="Rectangle 33"/>
          <p:cNvSpPr/>
          <p:nvPr/>
        </p:nvSpPr>
        <p:spPr bwMode="auto">
          <a:xfrm>
            <a:off x="1329550" y="4065813"/>
            <a:ext cx="2495350" cy="379039"/>
          </a:xfrm>
          <a:prstGeom prst="roundRect">
            <a:avLst/>
          </a:prstGeom>
          <a:solidFill>
            <a:schemeClr val="accent1"/>
          </a:solidFill>
          <a:ln w="9525" cap="flat" cmpd="sng" algn="ctr">
            <a:noFill/>
            <a:prstDash val="solid"/>
            <a:round/>
            <a:headEnd type="none" w="sm" len="sm"/>
            <a:tailEnd type="none" w="sm" len="sm"/>
          </a:ln>
          <a:effectLst/>
        </p:spPr>
        <p:txBody>
          <a:bodyPr vert="horz" wrap="square" lIns="0" tIns="0" rIns="0" bIns="0" numCol="1" rtlCol="0" anchor="ctr" anchorCtr="0" compatLnSpc="1">
            <a:prstTxWarp prst="textNoShape">
              <a:avLst/>
            </a:prstTxWarp>
            <a:noAutofit/>
          </a:bodyPr>
          <a:lstStyle/>
          <a:p>
            <a:pPr marL="188886" indent="-188886" algn="ctr" defTabSz="1450625"/>
            <a:r>
              <a:rPr lang="en-US" sz="1600" b="1" kern="0" dirty="0">
                <a:solidFill>
                  <a:schemeClr val="bg1"/>
                </a:solidFill>
              </a:rPr>
              <a:t>Oracle R Enterprise packages</a:t>
            </a:r>
          </a:p>
        </p:txBody>
      </p:sp>
      <p:cxnSp>
        <p:nvCxnSpPr>
          <p:cNvPr id="23" name="直線矢印コネクタ 22"/>
          <p:cNvCxnSpPr/>
          <p:nvPr/>
        </p:nvCxnSpPr>
        <p:spPr>
          <a:xfrm>
            <a:off x="4148488" y="3546230"/>
            <a:ext cx="982733" cy="0"/>
          </a:xfrm>
          <a:prstGeom prst="straightConnector1">
            <a:avLst/>
          </a:prstGeom>
          <a:ln w="285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110242" y="3546230"/>
            <a:ext cx="1081612" cy="0"/>
          </a:xfrm>
          <a:prstGeom prst="straightConnector1">
            <a:avLst/>
          </a:prstGeom>
          <a:ln w="285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7110242" y="3963728"/>
            <a:ext cx="1081612" cy="0"/>
          </a:xfrm>
          <a:prstGeom prst="straightConnector1">
            <a:avLst/>
          </a:prstGeom>
          <a:ln w="285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a:off x="4148488" y="3963728"/>
            <a:ext cx="959453" cy="0"/>
          </a:xfrm>
          <a:prstGeom prst="straightConnector1">
            <a:avLst/>
          </a:prstGeom>
          <a:ln w="285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6931236" y="3217793"/>
            <a:ext cx="1439625" cy="3840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4" tIns="81251" rIns="162504" bIns="81251" numCol="1" spcCol="0" rtlCol="0" fromWordArt="0" anchor="ctr" anchorCtr="0" forceAA="0" compatLnSpc="1">
            <a:prstTxWarp prst="textNoShape">
              <a:avLst/>
            </a:prstTxWarp>
            <a:noAutofit/>
          </a:bodyPr>
          <a:lstStyle/>
          <a:p>
            <a:pPr algn="ctr">
              <a:lnSpc>
                <a:spcPct val="90000"/>
              </a:lnSpc>
            </a:pPr>
            <a:r>
              <a:rPr kumimoji="1" lang="en-US" altLang="ja-JP" sz="1600" b="1" dirty="0">
                <a:solidFill>
                  <a:schemeClr val="tx1"/>
                </a:solidFill>
              </a:rPr>
              <a:t>R</a:t>
            </a:r>
            <a:endParaRPr kumimoji="1" lang="ja-JP" altLang="en-US" sz="1600" b="1" dirty="0">
              <a:solidFill>
                <a:schemeClr val="tx1"/>
              </a:solidFill>
            </a:endParaRPr>
          </a:p>
        </p:txBody>
      </p:sp>
      <p:sp>
        <p:nvSpPr>
          <p:cNvPr id="41" name="角丸四角形 40"/>
          <p:cNvSpPr/>
          <p:nvPr/>
        </p:nvSpPr>
        <p:spPr>
          <a:xfrm>
            <a:off x="904775" y="1989795"/>
            <a:ext cx="3585582" cy="3168238"/>
          </a:xfrm>
          <a:prstGeom prst="roundRect">
            <a:avLst>
              <a:gd name="adj" fmla="val 4521"/>
            </a:avLst>
          </a:prstGeom>
          <a:noFill/>
          <a:ln w="12700">
            <a:solidFill>
              <a:schemeClr val="accent1"/>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99" tIns="60949" rIns="121899" bIns="60949" numCol="1" spcCol="0" rtlCol="0" fromWordArt="0" anchor="t" anchorCtr="0" forceAA="0" compatLnSpc="1">
            <a:prstTxWarp prst="textNoShape">
              <a:avLst/>
            </a:prstTxWarp>
            <a:noAutofit/>
          </a:bodyPr>
          <a:lstStyle/>
          <a:p>
            <a:pPr algn="ctr">
              <a:lnSpc>
                <a:spcPct val="90000"/>
              </a:lnSpc>
            </a:pPr>
            <a:r>
              <a:rPr kumimoji="1" lang="en-US" altLang="ja-JP" dirty="0" smtClean="0"/>
              <a:t>Client</a:t>
            </a:r>
            <a:endParaRPr kumimoji="1" lang="ja-JP" altLang="en-US" dirty="0"/>
          </a:p>
        </p:txBody>
      </p:sp>
      <p:pic>
        <p:nvPicPr>
          <p:cNvPr id="42" name="図 41" descr="db-red-oracle.png"/>
          <p:cNvPicPr>
            <a:picLocks noChangeAspect="1"/>
          </p:cNvPicPr>
          <p:nvPr/>
        </p:nvPicPr>
        <p:blipFill>
          <a:blip r:embed="rId2" cstate="print"/>
          <a:stretch>
            <a:fillRect/>
          </a:stretch>
        </p:blipFill>
        <p:spPr>
          <a:xfrm>
            <a:off x="4806199" y="2342499"/>
            <a:ext cx="2576426" cy="2576427"/>
          </a:xfrm>
          <a:prstGeom prst="rect">
            <a:avLst/>
          </a:prstGeom>
        </p:spPr>
      </p:pic>
      <p:sp>
        <p:nvSpPr>
          <p:cNvPr id="44" name="Rounded Rectangle 35"/>
          <p:cNvSpPr/>
          <p:nvPr/>
        </p:nvSpPr>
        <p:spPr bwMode="auto">
          <a:xfrm>
            <a:off x="8342757" y="2900165"/>
            <a:ext cx="2690383" cy="1707196"/>
          </a:xfrm>
          <a:prstGeom prst="roundRect">
            <a:avLst/>
          </a:prstGeom>
          <a:solidFill>
            <a:schemeClr val="bg2"/>
          </a:solidFill>
          <a:ln w="9525" cap="flat" cmpd="sng" algn="ctr">
            <a:solidFill>
              <a:schemeClr val="accent5"/>
            </a:solidFill>
            <a:prstDash val="solid"/>
            <a:round/>
            <a:headEnd type="none" w="sm" len="sm"/>
            <a:tailEnd type="none" w="sm" len="sm"/>
          </a:ln>
          <a:effectLst/>
        </p:spPr>
        <p:txBody>
          <a:bodyPr vert="horz" wrap="square" lIns="0" tIns="0" rIns="0" bIns="0" numCol="1" rtlCol="0" anchor="t" anchorCtr="1" compatLnSpc="1">
            <a:prstTxWarp prst="textNoShape">
              <a:avLst/>
            </a:prstTxWarp>
            <a:noAutofit/>
          </a:bodyPr>
          <a:lstStyle/>
          <a:p>
            <a:pPr marL="188886" indent="-188886" defTabSz="1450625"/>
            <a:r>
              <a:rPr lang="en-US" altLang="ja-JP" sz="2400" kern="0" dirty="0" smtClean="0">
                <a:solidFill>
                  <a:sysClr val="windowText" lastClr="000000"/>
                </a:solidFill>
                <a:latin typeface="+mj-lt"/>
              </a:rPr>
              <a:t>Spawned</a:t>
            </a:r>
            <a:r>
              <a:rPr lang="ja-JP" altLang="en-US" sz="2400" kern="0" dirty="0" smtClean="0">
                <a:solidFill>
                  <a:sysClr val="windowText" lastClr="000000"/>
                </a:solidFill>
                <a:latin typeface="+mj-lt"/>
              </a:rPr>
              <a:t> </a:t>
            </a:r>
            <a:r>
              <a:rPr lang="en-US" altLang="ja-JP" sz="2400" kern="0" dirty="0" smtClean="0">
                <a:solidFill>
                  <a:sysClr val="windowText" lastClr="000000"/>
                </a:solidFill>
                <a:latin typeface="+mj-lt"/>
              </a:rPr>
              <a:t>R Engine</a:t>
            </a:r>
            <a:endParaRPr lang="en-US" altLang="ja-JP" sz="1600" kern="0" dirty="0">
              <a:solidFill>
                <a:sysClr val="windowText" lastClr="000000"/>
              </a:solidFill>
              <a:latin typeface="+mj-lt"/>
            </a:endParaRPr>
          </a:p>
        </p:txBody>
      </p:sp>
      <p:sp>
        <p:nvSpPr>
          <p:cNvPr id="45" name="Rounded Rectangle 34"/>
          <p:cNvSpPr/>
          <p:nvPr/>
        </p:nvSpPr>
        <p:spPr bwMode="auto">
          <a:xfrm>
            <a:off x="8440274" y="3685324"/>
            <a:ext cx="2495350" cy="358528"/>
          </a:xfrm>
          <a:prstGeom prst="roundRect">
            <a:avLst/>
          </a:prstGeom>
          <a:solidFill>
            <a:schemeClr val="accent5"/>
          </a:solidFill>
          <a:ln w="9525" cap="flat" cmpd="sng" algn="ctr">
            <a:noFill/>
            <a:prstDash val="solid"/>
            <a:round/>
            <a:headEnd type="none" w="sm" len="sm"/>
            <a:tailEnd type="none" w="sm" len="sm"/>
          </a:ln>
          <a:effectLst/>
        </p:spPr>
        <p:txBody>
          <a:bodyPr vert="horz" wrap="square" lIns="0" tIns="0" rIns="0" bIns="0" numCol="1" rtlCol="0" anchor="ctr" anchorCtr="1" compatLnSpc="1">
            <a:prstTxWarp prst="textNoShape">
              <a:avLst/>
            </a:prstTxWarp>
            <a:noAutofit/>
          </a:bodyPr>
          <a:lstStyle/>
          <a:p>
            <a:pPr marL="188886" indent="-188886" defTabSz="1450625"/>
            <a:r>
              <a:rPr lang="en-US" altLang="ja-JP" sz="1600" kern="0" dirty="0" smtClean="0">
                <a:solidFill>
                  <a:schemeClr val="bg1"/>
                </a:solidFill>
                <a:latin typeface="+mj-lt"/>
              </a:rPr>
              <a:t>Other R</a:t>
            </a:r>
            <a:r>
              <a:rPr lang="ja-JP" altLang="en-US" sz="1600" kern="0" dirty="0" smtClean="0">
                <a:solidFill>
                  <a:schemeClr val="bg1"/>
                </a:solidFill>
                <a:latin typeface="+mj-lt"/>
              </a:rPr>
              <a:t> </a:t>
            </a:r>
            <a:r>
              <a:rPr lang="en-US" altLang="ja-JP" sz="1600" kern="0" dirty="0" smtClean="0">
                <a:solidFill>
                  <a:schemeClr val="bg1"/>
                </a:solidFill>
                <a:latin typeface="+mj-lt"/>
              </a:rPr>
              <a:t>packages</a:t>
            </a:r>
            <a:endParaRPr lang="en-US" altLang="ja-JP" sz="1600" kern="0" dirty="0">
              <a:solidFill>
                <a:schemeClr val="bg1"/>
              </a:solidFill>
              <a:latin typeface="+mj-lt"/>
            </a:endParaRPr>
          </a:p>
        </p:txBody>
      </p:sp>
      <p:sp>
        <p:nvSpPr>
          <p:cNvPr id="46" name="Rectangle 33"/>
          <p:cNvSpPr/>
          <p:nvPr/>
        </p:nvSpPr>
        <p:spPr bwMode="auto">
          <a:xfrm>
            <a:off x="8440273" y="4120425"/>
            <a:ext cx="2495350" cy="379039"/>
          </a:xfrm>
          <a:prstGeom prst="roundRect">
            <a:avLst/>
          </a:prstGeom>
          <a:solidFill>
            <a:schemeClr val="accent1"/>
          </a:solidFill>
          <a:ln w="9525" cap="flat" cmpd="sng" algn="ctr">
            <a:noFill/>
            <a:prstDash val="solid"/>
            <a:round/>
            <a:headEnd type="none" w="sm" len="sm"/>
            <a:tailEnd type="none" w="sm" len="sm"/>
          </a:ln>
          <a:effectLst/>
        </p:spPr>
        <p:txBody>
          <a:bodyPr vert="horz" wrap="square" lIns="0" tIns="0" rIns="0" bIns="0" numCol="1" rtlCol="0" anchor="ctr" anchorCtr="0" compatLnSpc="1">
            <a:prstTxWarp prst="textNoShape">
              <a:avLst/>
            </a:prstTxWarp>
            <a:noAutofit/>
          </a:bodyPr>
          <a:lstStyle/>
          <a:p>
            <a:pPr marL="188886" indent="-188886" algn="ctr" defTabSz="1450625"/>
            <a:r>
              <a:rPr lang="en-US" sz="1600" b="1" kern="0" dirty="0">
                <a:solidFill>
                  <a:schemeClr val="bg1"/>
                </a:solidFill>
              </a:rPr>
              <a:t>Oracle R Enterprise </a:t>
            </a:r>
            <a:r>
              <a:rPr lang="en-US" sz="1600" b="1" kern="0" dirty="0" smtClean="0">
                <a:solidFill>
                  <a:schemeClr val="bg1"/>
                </a:solidFill>
              </a:rPr>
              <a:t>packages</a:t>
            </a:r>
            <a:endParaRPr lang="en-US" sz="1600" b="1" kern="0" dirty="0">
              <a:solidFill>
                <a:schemeClr val="bg1"/>
              </a:solidFill>
            </a:endParaRPr>
          </a:p>
        </p:txBody>
      </p:sp>
      <p:sp>
        <p:nvSpPr>
          <p:cNvPr id="14" name="正方形/長方形 13"/>
          <p:cNvSpPr/>
          <p:nvPr/>
        </p:nvSpPr>
        <p:spPr>
          <a:xfrm>
            <a:off x="4256379" y="3253286"/>
            <a:ext cx="770021" cy="21675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4" tIns="95983" rIns="162504" bIns="81251" numCol="1" spcCol="0" rtlCol="0" fromWordArt="0" anchor="ctr" anchorCtr="0" forceAA="0" compatLnSpc="1">
            <a:prstTxWarp prst="textNoShape">
              <a:avLst/>
            </a:prstTxWarp>
            <a:noAutofit/>
          </a:bodyPr>
          <a:lstStyle/>
          <a:p>
            <a:pPr algn="ctr">
              <a:lnSpc>
                <a:spcPct val="90000"/>
              </a:lnSpc>
            </a:pPr>
            <a:r>
              <a:rPr kumimoji="1" lang="en-US" altLang="ja-JP" sz="1600" b="1" dirty="0">
                <a:solidFill>
                  <a:schemeClr val="tx1"/>
                </a:solidFill>
              </a:rPr>
              <a:t>SQL</a:t>
            </a:r>
            <a:endParaRPr kumimoji="1" lang="ja-JP" altLang="en-US" sz="1600" b="1" dirty="0">
              <a:solidFill>
                <a:schemeClr val="tx1"/>
              </a:solidFill>
            </a:endParaRPr>
          </a:p>
        </p:txBody>
      </p:sp>
      <p:sp>
        <p:nvSpPr>
          <p:cNvPr id="15" name="正方形/長方形 14"/>
          <p:cNvSpPr/>
          <p:nvPr/>
        </p:nvSpPr>
        <p:spPr>
          <a:xfrm flipH="1">
            <a:off x="4256379" y="3701500"/>
            <a:ext cx="770021" cy="21675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4" tIns="95983" rIns="162504" bIns="81251" numCol="1" spcCol="0" rtlCol="0" fromWordArt="0" anchor="ctr" anchorCtr="0" forceAA="0" compatLnSpc="1">
            <a:prstTxWarp prst="textNoShape">
              <a:avLst/>
            </a:prstTxWarp>
            <a:noAutofit/>
          </a:bodyPr>
          <a:lstStyle/>
          <a:p>
            <a:pPr algn="ctr">
              <a:lnSpc>
                <a:spcPct val="90000"/>
              </a:lnSpc>
            </a:pPr>
            <a:r>
              <a:rPr kumimoji="1" lang="ja-JP" altLang="en-US" sz="1500" b="1" dirty="0">
                <a:solidFill>
                  <a:schemeClr val="tx1"/>
                </a:solidFill>
              </a:rPr>
              <a:t>結果</a:t>
            </a:r>
          </a:p>
        </p:txBody>
      </p:sp>
      <p:sp>
        <p:nvSpPr>
          <p:cNvPr id="27" name="正方形/長方形 26"/>
          <p:cNvSpPr/>
          <p:nvPr/>
        </p:nvSpPr>
        <p:spPr>
          <a:xfrm flipH="1">
            <a:off x="7266037" y="3701500"/>
            <a:ext cx="770021" cy="21675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4" tIns="95983" rIns="162504" bIns="81251" numCol="1" spcCol="0" rtlCol="0" fromWordArt="0" anchor="ctr" anchorCtr="0" forceAA="0" compatLnSpc="1">
            <a:prstTxWarp prst="textNoShape">
              <a:avLst/>
            </a:prstTxWarp>
            <a:noAutofit/>
          </a:bodyPr>
          <a:lstStyle/>
          <a:p>
            <a:pPr algn="ctr">
              <a:lnSpc>
                <a:spcPct val="90000"/>
              </a:lnSpc>
            </a:pPr>
            <a:r>
              <a:rPr kumimoji="1" lang="ja-JP" altLang="en-US" sz="1500" b="1" dirty="0">
                <a:solidFill>
                  <a:schemeClr val="tx1"/>
                </a:solidFill>
              </a:rPr>
              <a:t>結果</a:t>
            </a:r>
          </a:p>
        </p:txBody>
      </p:sp>
    </p:spTree>
    <p:extLst>
      <p:ext uri="{BB962C8B-B14F-4D97-AF65-F5344CB8AC3E}">
        <p14:creationId xmlns:p14="http://schemas.microsoft.com/office/powerpoint/2010/main" val="73561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pPr/>
              <a:t>47</a:t>
            </a:fld>
            <a:endParaRPr lang="ja-JP" altLang="en-US" dirty="0"/>
          </a:p>
        </p:txBody>
      </p:sp>
      <p:sp>
        <p:nvSpPr>
          <p:cNvPr id="6" name="タイトル 5"/>
          <p:cNvSpPr>
            <a:spLocks noGrp="1"/>
          </p:cNvSpPr>
          <p:nvPr>
            <p:ph type="title"/>
          </p:nvPr>
        </p:nvSpPr>
        <p:spPr/>
        <p:txBody>
          <a:bodyPr/>
          <a:lstStyle/>
          <a:p>
            <a:r>
              <a:rPr kumimoji="1" lang="en-US" altLang="ja-JP" dirty="0" smtClean="0"/>
              <a:t>Before</a:t>
            </a:r>
            <a:r>
              <a:rPr kumimoji="1" lang="ja-JP" altLang="en-US" dirty="0" smtClean="0"/>
              <a:t> </a:t>
            </a:r>
            <a:r>
              <a:rPr kumimoji="1" lang="en-US" altLang="ja-JP" dirty="0" smtClean="0"/>
              <a:t>-&gt;</a:t>
            </a:r>
            <a:r>
              <a:rPr kumimoji="1" lang="ja-JP" altLang="en-US" dirty="0" smtClean="0"/>
              <a:t> </a:t>
            </a:r>
            <a:r>
              <a:rPr kumimoji="1" lang="en-US" altLang="ja-JP" dirty="0" smtClean="0"/>
              <a:t>After</a:t>
            </a:r>
            <a:endParaRPr kumimoji="1" lang="ja-JP" altLang="en-US" dirty="0"/>
          </a:p>
        </p:txBody>
      </p:sp>
      <p:pic>
        <p:nvPicPr>
          <p:cNvPr id="7" name="図 6" descr="people-developer-man-512.png"/>
          <p:cNvPicPr>
            <a:picLocks noChangeAspect="1"/>
          </p:cNvPicPr>
          <p:nvPr/>
        </p:nvPicPr>
        <p:blipFill>
          <a:blip r:embed="rId2" cstate="print"/>
          <a:stretch>
            <a:fillRect/>
          </a:stretch>
        </p:blipFill>
        <p:spPr>
          <a:xfrm>
            <a:off x="3768771" y="4071812"/>
            <a:ext cx="2309094" cy="2309094"/>
          </a:xfrm>
          <a:prstGeom prst="rect">
            <a:avLst/>
          </a:prstGeom>
        </p:spPr>
      </p:pic>
      <p:pic>
        <p:nvPicPr>
          <p:cNvPr id="8" name="Picture 2" descr="C:\Users\miogawa\Documents\FY16_PaaS\BASIC\MLforHCM\Accenture\exce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572" y="1258325"/>
            <a:ext cx="1820050" cy="1820050"/>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descr="dashboard.png"/>
          <p:cNvPicPr>
            <a:picLocks noChangeAspect="1"/>
          </p:cNvPicPr>
          <p:nvPr/>
        </p:nvPicPr>
        <p:blipFill>
          <a:blip r:embed="rId4" cstate="print"/>
          <a:stretch>
            <a:fillRect/>
          </a:stretch>
        </p:blipFill>
        <p:spPr>
          <a:xfrm>
            <a:off x="7179434" y="1518508"/>
            <a:ext cx="2099174" cy="1299684"/>
          </a:xfrm>
          <a:prstGeom prst="rect">
            <a:avLst/>
          </a:prstGeom>
        </p:spPr>
      </p:pic>
      <p:pic>
        <p:nvPicPr>
          <p:cNvPr id="10" name="図 9" descr="diamond-512.png"/>
          <p:cNvPicPr>
            <a:picLocks noChangeAspect="1"/>
          </p:cNvPicPr>
          <p:nvPr/>
        </p:nvPicPr>
        <p:blipFill>
          <a:blip r:embed="rId5" cstate="print"/>
          <a:stretch>
            <a:fillRect/>
          </a:stretch>
        </p:blipFill>
        <p:spPr>
          <a:xfrm>
            <a:off x="9522430" y="3390031"/>
            <a:ext cx="1433765" cy="1433765"/>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1082086" y="3824281"/>
                <a:ext cx="914400" cy="914400"/>
              </a:xfrm>
              <a:prstGeom prst="rect">
                <a:avLst/>
              </a:prstGeom>
              <a:noFill/>
            </p:spPr>
            <p:txBody>
              <a:bodyPr wrap="none" lIns="0" tIns="0" rIns="0" bIns="0" rtlCol="0">
                <a:noAutofit/>
              </a:bodyPr>
              <a:lstStyle/>
              <a:p>
                <a:pPr>
                  <a:lnSpc>
                    <a:spcPct val="90000"/>
                  </a:lnSpc>
                </a:pPr>
                <a14:m>
                  <m:oMathPara xmlns:m="http://schemas.openxmlformats.org/officeDocument/2006/math">
                    <m:oMathParaPr>
                      <m:jc m:val="centerGroup"/>
                    </m:oMathParaPr>
                    <m:oMath xmlns:m="http://schemas.openxmlformats.org/officeDocument/2006/math">
                      <m:r>
                        <a:rPr kumimoji="1" lang="en-US" altLang="ja-JP" sz="2400" i="1" smtClean="0">
                          <a:latin typeface="Cambria Math"/>
                        </a:rPr>
                        <m:t>𝑥</m:t>
                      </m:r>
                      <m:r>
                        <a:rPr kumimoji="1" lang="en-US" altLang="ja-JP" sz="2400" i="1" smtClean="0">
                          <a:latin typeface="Cambria Math"/>
                        </a:rPr>
                        <m:t>=</m:t>
                      </m:r>
                      <m:f>
                        <m:fPr>
                          <m:ctrlPr>
                            <a:rPr kumimoji="1" lang="en-US" altLang="ja-JP" sz="2400" i="1" smtClean="0">
                              <a:latin typeface="Cambria Math"/>
                            </a:rPr>
                          </m:ctrlPr>
                        </m:fPr>
                        <m:num>
                          <m:r>
                            <a:rPr kumimoji="1" lang="en-US" altLang="ja-JP" sz="2400" i="1" smtClean="0">
                              <a:latin typeface="Cambria Math"/>
                            </a:rPr>
                            <m:t>−</m:t>
                          </m:r>
                          <m:r>
                            <a:rPr kumimoji="1" lang="en-US" altLang="ja-JP" sz="2400" i="1" smtClean="0">
                              <a:latin typeface="Cambria Math"/>
                            </a:rPr>
                            <m:t>𝑏</m:t>
                          </m:r>
                          <m:r>
                            <a:rPr kumimoji="1" lang="en-US" altLang="ja-JP" sz="2400" i="1" smtClean="0">
                              <a:latin typeface="Cambria Math"/>
                            </a:rPr>
                            <m:t>±</m:t>
                          </m:r>
                          <m:rad>
                            <m:radPr>
                              <m:degHide m:val="on"/>
                              <m:ctrlPr>
                                <a:rPr kumimoji="1" lang="en-US" altLang="ja-JP" sz="2400" i="1" smtClean="0">
                                  <a:latin typeface="Cambria Math"/>
                                </a:rPr>
                              </m:ctrlPr>
                            </m:radPr>
                            <m:deg/>
                            <m:e>
                              <m:sSup>
                                <m:sSupPr>
                                  <m:ctrlPr>
                                    <a:rPr kumimoji="1" lang="en-US" altLang="ja-JP" sz="2400" i="1" smtClean="0">
                                      <a:latin typeface="Cambria Math"/>
                                    </a:rPr>
                                  </m:ctrlPr>
                                </m:sSupPr>
                                <m:e>
                                  <m:r>
                                    <a:rPr kumimoji="1" lang="en-US" altLang="ja-JP" sz="2400" i="1" smtClean="0">
                                      <a:latin typeface="Cambria Math"/>
                                    </a:rPr>
                                    <m:t>𝑏</m:t>
                                  </m:r>
                                </m:e>
                                <m:sup>
                                  <m:r>
                                    <a:rPr kumimoji="1" lang="en-US" altLang="ja-JP" sz="2400" i="1" smtClean="0">
                                      <a:latin typeface="Cambria Math"/>
                                    </a:rPr>
                                    <m:t>2</m:t>
                                  </m:r>
                                </m:sup>
                              </m:sSup>
                              <m:r>
                                <a:rPr kumimoji="1" lang="en-US" altLang="ja-JP" sz="2400" i="1" smtClean="0">
                                  <a:latin typeface="Cambria Math"/>
                                </a:rPr>
                                <m:t>−4</m:t>
                              </m:r>
                              <m:r>
                                <a:rPr kumimoji="1" lang="en-US" altLang="ja-JP" sz="2400" i="1" smtClean="0">
                                  <a:latin typeface="Cambria Math"/>
                                </a:rPr>
                                <m:t>𝑎𝑐</m:t>
                              </m:r>
                            </m:e>
                          </m:rad>
                        </m:num>
                        <m:den>
                          <m:r>
                            <a:rPr kumimoji="1" lang="en-US" altLang="ja-JP" sz="2400" i="1" smtClean="0">
                              <a:latin typeface="Cambria Math"/>
                            </a:rPr>
                            <m:t>2</m:t>
                          </m:r>
                          <m:r>
                            <a:rPr kumimoji="1" lang="en-US" altLang="ja-JP" sz="2400" i="1" smtClean="0">
                              <a:latin typeface="Cambria Math"/>
                            </a:rPr>
                            <m:t>𝑎</m:t>
                          </m:r>
                        </m:den>
                      </m:f>
                    </m:oMath>
                  </m:oMathPara>
                </a14:m>
                <a:endParaRPr kumimoji="1" lang="ja-JP" altLang="en-US" sz="2400" dirty="0" smtClean="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082086" y="3824281"/>
                <a:ext cx="914400" cy="914400"/>
              </a:xfrm>
              <a:prstGeom prst="rect">
                <a:avLst/>
              </a:prstGeom>
              <a:blipFill rotWithShape="1">
                <a:blip r:embed="rId6"/>
                <a:stretch>
                  <a:fillRect r="-194667"/>
                </a:stretch>
              </a:blipFill>
            </p:spPr>
            <p:txBody>
              <a:bodyPr/>
              <a:lstStyle/>
              <a:p>
                <a:r>
                  <a:rPr lang="ja-JP" altLang="en-US">
                    <a:noFill/>
                  </a:rPr>
                  <a:t> </a:t>
                </a:r>
              </a:p>
            </p:txBody>
          </p:sp>
        </mc:Fallback>
      </mc:AlternateContent>
      <p:pic>
        <p:nvPicPr>
          <p:cNvPr id="13" name="図 12" descr="people-developer-woman-512.png"/>
          <p:cNvPicPr>
            <a:picLocks noChangeAspect="1"/>
          </p:cNvPicPr>
          <p:nvPr/>
        </p:nvPicPr>
        <p:blipFill>
          <a:blip r:embed="rId7" cstate="print"/>
          <a:stretch>
            <a:fillRect/>
          </a:stretch>
        </p:blipFill>
        <p:spPr>
          <a:xfrm>
            <a:off x="6099695" y="4071816"/>
            <a:ext cx="2309091" cy="2309091"/>
          </a:xfrm>
          <a:prstGeom prst="rect">
            <a:avLst/>
          </a:prstGeom>
        </p:spPr>
      </p:pic>
      <p:pic>
        <p:nvPicPr>
          <p:cNvPr id="12" name="Picture 2" descr="C:\Users\miogawa\Documents\FY16_PaaS\BASIC\ORE\R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8164" y="3150406"/>
            <a:ext cx="1050163" cy="91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34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C51EAA63-D034-42AE-91FA-B13B9518C7BE}" type="slidenum">
              <a:rPr lang="en-US" altLang="ja-JP" smtClean="0"/>
              <a:pPr/>
              <a:t>48</a:t>
            </a:fld>
            <a:endParaRPr lang="ja-JP" altLang="en-US" dirty="0"/>
          </a:p>
        </p:txBody>
      </p:sp>
    </p:spTree>
    <p:extLst>
      <p:ext uri="{BB962C8B-B14F-4D97-AF65-F5344CB8AC3E}">
        <p14:creationId xmlns:p14="http://schemas.microsoft.com/office/powerpoint/2010/main" val="145821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インストーラーに従って進みましょう</a:t>
            </a:r>
            <a:r>
              <a:rPr lang="en-US" altLang="ja-JP" dirty="0" smtClean="0"/>
              <a:t>(Windows</a:t>
            </a:r>
            <a:r>
              <a:rPr lang="ja-JP" altLang="en-US" dirty="0"/>
              <a:t>版</a:t>
            </a:r>
            <a:r>
              <a:rPr lang="en-US" altLang="ja-JP" dirty="0" smtClean="0"/>
              <a:t>)</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5</a:t>
            </a:fld>
            <a:endParaRPr lang="ja-JP" altLang="en-US" dirty="0"/>
          </a:p>
        </p:txBody>
      </p:sp>
      <p:pic>
        <p:nvPicPr>
          <p:cNvPr id="1032" name="Picture 8" descr="C:\Users\miogawa\Documents\FY17_PaaS\Analytics\MachineLearning\Meetup\RSnap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014" y="3911429"/>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miogawa\Documents\FY17_PaaS\Analytics\MachineLearning\Meetup\RSna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951" y="3911429"/>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miogawa\Documents\FY17_PaaS\Analytics\MachineLearning\Meetup\RSnap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0888" y="3911429"/>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miogawa\Documents\FY17_PaaS\Analytics\MachineLearning\Meetup\RSnap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887" y="1320628"/>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miogawa\Documents\FY17_PaaS\Analytics\MachineLearning\Meetup\RSnap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951" y="1320629"/>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miogawa\Documents\FY17_PaaS\Analytics\MachineLearning\Meetup\RSna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4445" y="2026919"/>
            <a:ext cx="1784059" cy="972678"/>
          </a:xfrm>
          <a:prstGeom prst="rect">
            <a:avLst/>
          </a:prstGeom>
          <a:noFill/>
          <a:extLst>
            <a:ext uri="{909E8E84-426E-40DD-AFC4-6F175D3DCCD1}">
              <a14:hiddenFill xmlns:a14="http://schemas.microsoft.com/office/drawing/2010/main">
                <a:solidFill>
                  <a:srgbClr val="FFFFFF"/>
                </a:solidFill>
              </a14:hiddenFill>
            </a:ext>
          </a:extLst>
        </p:spPr>
      </p:pic>
      <p:sp>
        <p:nvSpPr>
          <p:cNvPr id="15" name="下矢印 14"/>
          <p:cNvSpPr/>
          <p:nvPr/>
        </p:nvSpPr>
        <p:spPr>
          <a:xfrm>
            <a:off x="9791308" y="3746842"/>
            <a:ext cx="252000" cy="108000"/>
          </a:xfrm>
          <a:prstGeom prst="down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6" name="角丸四角形 5"/>
          <p:cNvSpPr/>
          <p:nvPr/>
        </p:nvSpPr>
        <p:spPr>
          <a:xfrm>
            <a:off x="1700733" y="2692014"/>
            <a:ext cx="1231481"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言語選択</a:t>
            </a:r>
            <a:endParaRPr kumimoji="1" lang="ja-JP" altLang="en-US" dirty="0"/>
          </a:p>
        </p:txBody>
      </p:sp>
      <p:sp>
        <p:nvSpPr>
          <p:cNvPr id="19" name="角丸四角形 18"/>
          <p:cNvSpPr/>
          <p:nvPr/>
        </p:nvSpPr>
        <p:spPr>
          <a:xfrm>
            <a:off x="8781526" y="2692016"/>
            <a:ext cx="2181643"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ライセンスへの同意</a:t>
            </a:r>
            <a:endParaRPr kumimoji="1" lang="ja-JP" altLang="en-US" dirty="0"/>
          </a:p>
        </p:txBody>
      </p:sp>
      <p:sp>
        <p:nvSpPr>
          <p:cNvPr id="20" name="角丸四角形 19"/>
          <p:cNvSpPr/>
          <p:nvPr/>
        </p:nvSpPr>
        <p:spPr>
          <a:xfrm>
            <a:off x="8925652" y="5282817"/>
            <a:ext cx="1983312"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インストールパス</a:t>
            </a:r>
            <a:endParaRPr kumimoji="1" lang="ja-JP" altLang="en-US" dirty="0"/>
          </a:p>
        </p:txBody>
      </p:sp>
      <p:sp>
        <p:nvSpPr>
          <p:cNvPr id="22" name="左矢印 21"/>
          <p:cNvSpPr/>
          <p:nvPr/>
        </p:nvSpPr>
        <p:spPr>
          <a:xfrm>
            <a:off x="7716695" y="4962819"/>
            <a:ext cx="496260" cy="252000"/>
          </a:xfrm>
          <a:prstGeom prst="lef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23" name="左矢印 22"/>
          <p:cNvSpPr/>
          <p:nvPr/>
        </p:nvSpPr>
        <p:spPr>
          <a:xfrm>
            <a:off x="3963591" y="4962819"/>
            <a:ext cx="496260" cy="252000"/>
          </a:xfrm>
          <a:prstGeom prst="lef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24" name="右矢印 23"/>
          <p:cNvSpPr/>
          <p:nvPr/>
        </p:nvSpPr>
        <p:spPr>
          <a:xfrm>
            <a:off x="7716695" y="2388933"/>
            <a:ext cx="496260" cy="252000"/>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25" name="右矢印 24"/>
          <p:cNvSpPr/>
          <p:nvPr/>
        </p:nvSpPr>
        <p:spPr>
          <a:xfrm>
            <a:off x="3308130" y="2388935"/>
            <a:ext cx="1151721" cy="252000"/>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26" name="角丸四角形 25"/>
          <p:cNvSpPr/>
          <p:nvPr/>
        </p:nvSpPr>
        <p:spPr>
          <a:xfrm>
            <a:off x="5003591" y="5282817"/>
            <a:ext cx="2181643"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コンポーネント選択</a:t>
            </a:r>
            <a:endParaRPr kumimoji="1" lang="en-US" altLang="ja-JP" dirty="0" smtClean="0"/>
          </a:p>
        </p:txBody>
      </p:sp>
      <p:sp>
        <p:nvSpPr>
          <p:cNvPr id="27" name="角丸四角形 26"/>
          <p:cNvSpPr/>
          <p:nvPr/>
        </p:nvSpPr>
        <p:spPr>
          <a:xfrm>
            <a:off x="1324818" y="5282817"/>
            <a:ext cx="1983312"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画面カスタマイズ</a:t>
            </a:r>
            <a:endParaRPr kumimoji="1" lang="en-US" altLang="ja-JP" dirty="0" smtClean="0"/>
          </a:p>
        </p:txBody>
      </p:sp>
    </p:spTree>
    <p:extLst>
      <p:ext uri="{BB962C8B-B14F-4D97-AF65-F5344CB8AC3E}">
        <p14:creationId xmlns:p14="http://schemas.microsoft.com/office/powerpoint/2010/main" val="100344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インストーラーに従って</a:t>
            </a:r>
            <a:r>
              <a:rPr lang="ja-JP" altLang="en-US" dirty="0" smtClean="0"/>
              <a:t>進みましょう</a:t>
            </a:r>
            <a:r>
              <a:rPr lang="en-US" altLang="ja-JP" dirty="0"/>
              <a:t>(Windows</a:t>
            </a:r>
            <a:r>
              <a:rPr lang="ja-JP" altLang="en-US" dirty="0"/>
              <a:t>版</a:t>
            </a:r>
            <a:r>
              <a:rPr lang="en-US" altLang="ja-JP" dirty="0"/>
              <a:t>)</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6</a:t>
            </a:fld>
            <a:endParaRPr lang="ja-JP" altLang="en-US" dirty="0"/>
          </a:p>
        </p:txBody>
      </p:sp>
      <p:pic>
        <p:nvPicPr>
          <p:cNvPr id="6" name="Picture 2" descr="C:\Users\miogawa\Documents\FY17_PaaS\Analytics\MachineLearning\Meetup\RSnap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014" y="3897864"/>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miogawa\Documents\FY17_PaaS\Analytics\MachineLearning\Meetup\RSna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951" y="3897863"/>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miogawa\Documents\FY17_PaaS\Analytics\MachineLearning\Meetup\RSna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0888" y="3897865"/>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miogawa\Documents\FY17_PaaS\Analytics\MachineLearning\Meetup\RSnap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888" y="1322305"/>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Users\miogawa\Documents\FY17_PaaS\Analytics\MachineLearning\Meetup\RSnap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951" y="1322304"/>
            <a:ext cx="2922923" cy="23852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C:\Users\miogawa\Documents\FY17_PaaS\Analytics\MachineLearning\Meetup\RSnap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014" y="1322303"/>
            <a:ext cx="2922923" cy="2385261"/>
          </a:xfrm>
          <a:prstGeom prst="rect">
            <a:avLst/>
          </a:prstGeom>
          <a:noFill/>
          <a:extLst>
            <a:ext uri="{909E8E84-426E-40DD-AFC4-6F175D3DCCD1}">
              <a14:hiddenFill xmlns:a14="http://schemas.microsoft.com/office/drawing/2010/main">
                <a:solidFill>
                  <a:srgbClr val="FFFFFF"/>
                </a:solidFill>
              </a14:hiddenFill>
            </a:ext>
          </a:extLst>
        </p:spPr>
      </p:pic>
      <p:sp>
        <p:nvSpPr>
          <p:cNvPr id="13" name="左矢印 12"/>
          <p:cNvSpPr/>
          <p:nvPr/>
        </p:nvSpPr>
        <p:spPr>
          <a:xfrm>
            <a:off x="7716695" y="4962819"/>
            <a:ext cx="496260" cy="252000"/>
          </a:xfrm>
          <a:prstGeom prst="lef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4" name="左矢印 13"/>
          <p:cNvSpPr/>
          <p:nvPr/>
        </p:nvSpPr>
        <p:spPr>
          <a:xfrm>
            <a:off x="3963591" y="4962819"/>
            <a:ext cx="496260" cy="252000"/>
          </a:xfrm>
          <a:prstGeom prst="lef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5" name="右矢印 14"/>
          <p:cNvSpPr/>
          <p:nvPr/>
        </p:nvSpPr>
        <p:spPr>
          <a:xfrm>
            <a:off x="7716695" y="2388933"/>
            <a:ext cx="496260" cy="252000"/>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6" name="右矢印 15"/>
          <p:cNvSpPr/>
          <p:nvPr/>
        </p:nvSpPr>
        <p:spPr>
          <a:xfrm>
            <a:off x="3963591" y="2388935"/>
            <a:ext cx="496260" cy="252000"/>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7" name="角丸四角形 16"/>
          <p:cNvSpPr/>
          <p:nvPr/>
        </p:nvSpPr>
        <p:spPr>
          <a:xfrm>
            <a:off x="1324818" y="5267577"/>
            <a:ext cx="1983312"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さぁ起動しましょう</a:t>
            </a:r>
            <a:endParaRPr kumimoji="1" lang="en-US" altLang="ja-JP" dirty="0" smtClean="0"/>
          </a:p>
        </p:txBody>
      </p:sp>
      <p:sp>
        <p:nvSpPr>
          <p:cNvPr id="18" name="角丸四角形 17"/>
          <p:cNvSpPr/>
          <p:nvPr/>
        </p:nvSpPr>
        <p:spPr>
          <a:xfrm>
            <a:off x="8880693" y="5267577"/>
            <a:ext cx="1983312"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拡張子関連付け</a:t>
            </a:r>
            <a:endParaRPr kumimoji="1" lang="en-US" altLang="ja-JP" dirty="0" smtClean="0"/>
          </a:p>
        </p:txBody>
      </p:sp>
      <p:sp>
        <p:nvSpPr>
          <p:cNvPr id="19" name="角丸四角形 18"/>
          <p:cNvSpPr/>
          <p:nvPr/>
        </p:nvSpPr>
        <p:spPr>
          <a:xfrm>
            <a:off x="5417097" y="2692016"/>
            <a:ext cx="1354629"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dirty="0" smtClean="0"/>
              <a:t>Help</a:t>
            </a:r>
            <a:r>
              <a:rPr kumimoji="1" lang="ja-JP" altLang="en-US" dirty="0" smtClean="0"/>
              <a:t>の形式</a:t>
            </a:r>
            <a:endParaRPr kumimoji="1" lang="ja-JP" altLang="en-US" dirty="0"/>
          </a:p>
        </p:txBody>
      </p:sp>
      <p:sp>
        <p:nvSpPr>
          <p:cNvPr id="20" name="角丸四角形 19"/>
          <p:cNvSpPr/>
          <p:nvPr/>
        </p:nvSpPr>
        <p:spPr>
          <a:xfrm>
            <a:off x="1639160" y="2692015"/>
            <a:ext cx="1354629"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dirty="0" smtClean="0"/>
              <a:t>MDI</a:t>
            </a:r>
            <a:r>
              <a:rPr kumimoji="1" lang="ja-JP" altLang="en-US" dirty="0" smtClean="0"/>
              <a:t> </a:t>
            </a:r>
            <a:r>
              <a:rPr kumimoji="1" lang="en-US" altLang="ja-JP" dirty="0" smtClean="0"/>
              <a:t>or</a:t>
            </a:r>
            <a:r>
              <a:rPr kumimoji="1" lang="ja-JP" altLang="en-US" dirty="0" smtClean="0"/>
              <a:t> </a:t>
            </a:r>
            <a:r>
              <a:rPr kumimoji="1" lang="en-US" altLang="ja-JP" dirty="0" smtClean="0"/>
              <a:t>SDI</a:t>
            </a:r>
            <a:endParaRPr kumimoji="1" lang="ja-JP" altLang="en-US" dirty="0"/>
          </a:p>
        </p:txBody>
      </p:sp>
      <p:sp>
        <p:nvSpPr>
          <p:cNvPr id="21" name="角丸四角形 20"/>
          <p:cNvSpPr/>
          <p:nvPr/>
        </p:nvSpPr>
        <p:spPr>
          <a:xfrm>
            <a:off x="9127303" y="2692014"/>
            <a:ext cx="1490092"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ショートカット</a:t>
            </a:r>
            <a:endParaRPr kumimoji="1" lang="en-US" altLang="ja-JP" dirty="0" smtClean="0"/>
          </a:p>
        </p:txBody>
      </p:sp>
      <p:sp>
        <p:nvSpPr>
          <p:cNvPr id="22" name="下矢印 21"/>
          <p:cNvSpPr/>
          <p:nvPr/>
        </p:nvSpPr>
        <p:spPr>
          <a:xfrm>
            <a:off x="9791308" y="3746842"/>
            <a:ext cx="252000" cy="108000"/>
          </a:xfrm>
          <a:prstGeom prst="down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Tree>
    <p:extLst>
      <p:ext uri="{BB962C8B-B14F-4D97-AF65-F5344CB8AC3E}">
        <p14:creationId xmlns:p14="http://schemas.microsoft.com/office/powerpoint/2010/main" val="95960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9" y="1170782"/>
            <a:ext cx="3817396" cy="2688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714" y="1166536"/>
            <a:ext cx="3817396" cy="2688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7269" y="1165819"/>
            <a:ext cx="3817396" cy="2688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7269" y="3744666"/>
            <a:ext cx="3817396" cy="2688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5064" y="3746842"/>
            <a:ext cx="3978695" cy="2688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509" y="3746842"/>
            <a:ext cx="3978695" cy="2688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lang="ja-JP" altLang="en-US" dirty="0"/>
              <a:t>インストーラーに従って</a:t>
            </a:r>
            <a:r>
              <a:rPr lang="ja-JP" altLang="en-US" dirty="0" smtClean="0"/>
              <a:t>進みましょう</a:t>
            </a:r>
            <a:r>
              <a:rPr lang="en-US" altLang="ja-JP" dirty="0" smtClean="0"/>
              <a:t>(Mac</a:t>
            </a:r>
            <a:r>
              <a:rPr lang="ja-JP" altLang="en-US" dirty="0" smtClean="0"/>
              <a:t>版</a:t>
            </a:r>
            <a:r>
              <a:rPr lang="en-US" altLang="ja-JP" dirty="0"/>
              <a:t>)</a:t>
            </a:r>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7</a:t>
            </a:fld>
            <a:endParaRPr lang="ja-JP" altLang="en-US" dirty="0"/>
          </a:p>
        </p:txBody>
      </p:sp>
      <p:sp>
        <p:nvSpPr>
          <p:cNvPr id="13" name="左矢印 12"/>
          <p:cNvSpPr/>
          <p:nvPr/>
        </p:nvSpPr>
        <p:spPr>
          <a:xfrm>
            <a:off x="7925714" y="4962819"/>
            <a:ext cx="338952" cy="252000"/>
          </a:xfrm>
          <a:prstGeom prst="lef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4" name="左矢印 13"/>
          <p:cNvSpPr/>
          <p:nvPr/>
        </p:nvSpPr>
        <p:spPr>
          <a:xfrm>
            <a:off x="3924158" y="4962819"/>
            <a:ext cx="338952" cy="252000"/>
          </a:xfrm>
          <a:prstGeom prst="lef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5" name="右矢印 14"/>
          <p:cNvSpPr/>
          <p:nvPr/>
        </p:nvSpPr>
        <p:spPr>
          <a:xfrm>
            <a:off x="7925714" y="2388933"/>
            <a:ext cx="338952" cy="252000"/>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6" name="右矢印 15"/>
          <p:cNvSpPr/>
          <p:nvPr/>
        </p:nvSpPr>
        <p:spPr>
          <a:xfrm>
            <a:off x="3924158" y="2388935"/>
            <a:ext cx="338952" cy="252000"/>
          </a:xfrm>
          <a:prstGeom prst="right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7" name="角丸四角形 16"/>
          <p:cNvSpPr/>
          <p:nvPr/>
        </p:nvSpPr>
        <p:spPr>
          <a:xfrm>
            <a:off x="1101200" y="5267577"/>
            <a:ext cx="1983312"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さぁ起動しましょう</a:t>
            </a:r>
            <a:endParaRPr kumimoji="1" lang="en-US" altLang="ja-JP" dirty="0" smtClean="0"/>
          </a:p>
        </p:txBody>
      </p:sp>
      <p:sp>
        <p:nvSpPr>
          <p:cNvPr id="18" name="角丸四角形 17"/>
          <p:cNvSpPr/>
          <p:nvPr/>
        </p:nvSpPr>
        <p:spPr>
          <a:xfrm>
            <a:off x="9104311" y="5267576"/>
            <a:ext cx="1983312"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容量の確認</a:t>
            </a:r>
            <a:endParaRPr kumimoji="1" lang="en-US" altLang="ja-JP" dirty="0" smtClean="0"/>
          </a:p>
        </p:txBody>
      </p:sp>
      <p:sp>
        <p:nvSpPr>
          <p:cNvPr id="19" name="角丸四角形 18"/>
          <p:cNvSpPr/>
          <p:nvPr/>
        </p:nvSpPr>
        <p:spPr>
          <a:xfrm>
            <a:off x="5349365" y="2692016"/>
            <a:ext cx="1490092"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a:t>情報</a:t>
            </a:r>
            <a:r>
              <a:rPr kumimoji="1" lang="ja-JP" altLang="en-US" dirty="0" smtClean="0"/>
              <a:t>確認</a:t>
            </a:r>
            <a:endParaRPr kumimoji="1" lang="ja-JP" altLang="en-US" dirty="0"/>
          </a:p>
        </p:txBody>
      </p:sp>
      <p:sp>
        <p:nvSpPr>
          <p:cNvPr id="22" name="下矢印 21"/>
          <p:cNvSpPr/>
          <p:nvPr/>
        </p:nvSpPr>
        <p:spPr>
          <a:xfrm>
            <a:off x="9969966" y="3517066"/>
            <a:ext cx="252000" cy="338952"/>
          </a:xfrm>
          <a:prstGeom prst="downArrow">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29" name="角丸四角形 28"/>
          <p:cNvSpPr/>
          <p:nvPr/>
        </p:nvSpPr>
        <p:spPr>
          <a:xfrm>
            <a:off x="9005145" y="2692016"/>
            <a:ext cx="2181643" cy="497175"/>
          </a:xfrm>
          <a:prstGeom prst="roundRect">
            <a:avLst/>
          </a:prstGeom>
          <a:solidFill>
            <a:schemeClr val="accent1">
              <a:lumMod val="40000"/>
              <a:lumOff val="60000"/>
              <a:alpha val="7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t>ライセンスへの同意</a:t>
            </a:r>
            <a:endParaRPr kumimoji="1" lang="ja-JP" altLang="en-US" dirty="0"/>
          </a:p>
        </p:txBody>
      </p:sp>
    </p:spTree>
    <p:extLst>
      <p:ext uri="{BB962C8B-B14F-4D97-AF65-F5344CB8AC3E}">
        <p14:creationId xmlns:p14="http://schemas.microsoft.com/office/powerpoint/2010/main" val="119334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で、「</a:t>
            </a:r>
            <a:r>
              <a:rPr kumimoji="1" lang="en-US" altLang="ja-JP" dirty="0" smtClean="0"/>
              <a:t>R</a:t>
            </a:r>
            <a:r>
              <a:rPr kumimoji="1" lang="ja-JP" altLang="en-US" dirty="0" smtClean="0"/>
              <a:t>」ってなに</a:t>
            </a:r>
            <a:r>
              <a:rPr lang="ja-JP" altLang="en-US" dirty="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統計解析とビジュアライズのためのプログラミング言語</a:t>
            </a:r>
            <a:r>
              <a:rPr kumimoji="1" lang="en-US" altLang="ja-JP" dirty="0" smtClean="0"/>
              <a:t>/</a:t>
            </a:r>
            <a:r>
              <a:rPr kumimoji="1" lang="ja-JP" altLang="en-US" dirty="0" smtClean="0"/>
              <a:t>環境</a:t>
            </a:r>
            <a:endParaRPr kumimoji="1" lang="en-US" altLang="ja-JP" dirty="0" smtClean="0"/>
          </a:p>
          <a:p>
            <a:r>
              <a:rPr lang="en-US" altLang="ja-JP" dirty="0" smtClean="0"/>
              <a:t>GNU</a:t>
            </a:r>
            <a:r>
              <a:rPr lang="ja-JP" altLang="en-US" dirty="0" smtClean="0"/>
              <a:t>ライセンスされたソフトのためフリー</a:t>
            </a:r>
            <a:endParaRPr lang="en-US" altLang="ja-JP" dirty="0" smtClean="0"/>
          </a:p>
          <a:p>
            <a:r>
              <a:rPr lang="en-US" altLang="ja-JP" dirty="0"/>
              <a:t>CRAN</a:t>
            </a:r>
            <a:r>
              <a:rPr lang="ja-JP" altLang="en-US" dirty="0"/>
              <a:t>は</a:t>
            </a:r>
            <a:r>
              <a:rPr lang="en-US" altLang="ja-JP" dirty="0"/>
              <a:t>R</a:t>
            </a:r>
            <a:r>
              <a:rPr lang="ja-JP" altLang="en-US" dirty="0"/>
              <a:t>本体と</a:t>
            </a:r>
            <a:r>
              <a:rPr lang="en-US" altLang="ja-JP" dirty="0"/>
              <a:t>R</a:t>
            </a:r>
            <a:r>
              <a:rPr lang="ja-JP" altLang="en-US" dirty="0"/>
              <a:t>パッケージをダウンロードできる</a:t>
            </a:r>
            <a:r>
              <a:rPr lang="en-US" altLang="ja-JP" dirty="0"/>
              <a:t>Web</a:t>
            </a:r>
            <a:r>
              <a:rPr lang="ja-JP" altLang="en-US" dirty="0" smtClean="0"/>
              <a:t>サイト</a:t>
            </a:r>
            <a:endParaRPr lang="en-US" altLang="ja-JP" dirty="0" smtClean="0"/>
          </a:p>
          <a:p>
            <a:r>
              <a:rPr lang="en-US" altLang="ja-JP" dirty="0"/>
              <a:t>2016</a:t>
            </a:r>
            <a:r>
              <a:rPr lang="ja-JP" altLang="en-US" dirty="0"/>
              <a:t>年</a:t>
            </a:r>
            <a:r>
              <a:rPr lang="en-US" altLang="ja-JP" dirty="0"/>
              <a:t>6</a:t>
            </a:r>
            <a:r>
              <a:rPr lang="ja-JP" altLang="en-US" dirty="0"/>
              <a:t>月</a:t>
            </a:r>
            <a:r>
              <a:rPr lang="en-US" altLang="ja-JP" dirty="0"/>
              <a:t>13</a:t>
            </a:r>
            <a:r>
              <a:rPr lang="ja-JP" altLang="en-US" dirty="0"/>
              <a:t>日時点で、</a:t>
            </a:r>
            <a:r>
              <a:rPr lang="en-US" altLang="ja-JP" dirty="0"/>
              <a:t>8579</a:t>
            </a:r>
            <a:r>
              <a:rPr lang="ja-JP" altLang="en-US" dirty="0" smtClean="0"/>
              <a:t>のライブラリ</a:t>
            </a:r>
            <a:r>
              <a:rPr lang="en-US" altLang="ja-JP" dirty="0" smtClean="0"/>
              <a:t>(</a:t>
            </a:r>
            <a:r>
              <a:rPr lang="ja-JP" altLang="en-US" dirty="0" smtClean="0"/>
              <a:t>パッケージ</a:t>
            </a:r>
            <a:r>
              <a:rPr lang="en-US" altLang="ja-JP" dirty="0" smtClean="0"/>
              <a:t>)</a:t>
            </a:r>
            <a:r>
              <a:rPr lang="ja-JP" altLang="en-US" dirty="0" smtClean="0"/>
              <a:t>が存在</a:t>
            </a:r>
            <a:endParaRPr lang="en-US" altLang="ja-JP" dirty="0" smtClean="0"/>
          </a:p>
          <a:p>
            <a:r>
              <a:rPr lang="ja-JP" altLang="en-US" dirty="0" smtClean="0"/>
              <a:t>ロゴ</a:t>
            </a:r>
            <a:r>
              <a:rPr lang="ja-JP" altLang="en-US" dirty="0"/>
              <a:t>も</a:t>
            </a:r>
            <a:r>
              <a:rPr lang="en-US" altLang="ja-JP" dirty="0" smtClean="0"/>
              <a:t>Creative </a:t>
            </a:r>
            <a:r>
              <a:rPr lang="en-US" altLang="ja-JP" dirty="0"/>
              <a:t>Commons Attribution-</a:t>
            </a:r>
            <a:r>
              <a:rPr lang="en-US" altLang="ja-JP" dirty="0" err="1"/>
              <a:t>ShareAlike</a:t>
            </a:r>
            <a:r>
              <a:rPr lang="en-US" altLang="ja-JP" dirty="0"/>
              <a:t> 4.0 International license (</a:t>
            </a:r>
            <a:r>
              <a:rPr lang="en-US" altLang="ja-JP" dirty="0" smtClean="0"/>
              <a:t>CC-BY-SA 4.0) </a:t>
            </a:r>
            <a:r>
              <a:rPr lang="ja-JP" altLang="en-US" dirty="0" smtClean="0"/>
              <a:t>で使用可能</a:t>
            </a:r>
            <a:endParaRPr lang="en-US" altLang="ja-JP" dirty="0"/>
          </a:p>
          <a:p>
            <a:endParaRPr kumimoji="1" lang="ja-JP" altLang="en-US"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8</a:t>
            </a:fld>
            <a:endParaRPr lang="ja-JP" altLang="en-US" dirty="0"/>
          </a:p>
        </p:txBody>
      </p:sp>
      <p:pic>
        <p:nvPicPr>
          <p:cNvPr id="6" name="Picture 2" descr="C:\Users\miogawa\Documents\FY16_PaaS\BASIC\OR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4198" y="4266744"/>
            <a:ext cx="1860428" cy="1627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0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なんで今「</a:t>
            </a:r>
            <a:r>
              <a:rPr kumimoji="1" lang="en-US" altLang="ja-JP" dirty="0" smtClean="0"/>
              <a:t>R</a:t>
            </a:r>
            <a:r>
              <a:rPr kumimoji="1" lang="ja-JP" altLang="en-US" dirty="0" smtClean="0"/>
              <a:t>」なのか</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IEEE</a:t>
            </a:r>
            <a:r>
              <a:rPr kumimoji="1" lang="ja-JP" altLang="en-US" dirty="0" err="1" smtClean="0"/>
              <a:t>調査のの</a:t>
            </a:r>
            <a:r>
              <a:rPr lang="en-US" altLang="ja-JP" dirty="0"/>
              <a:t>The 2015 Top Ten Programming </a:t>
            </a:r>
            <a:r>
              <a:rPr lang="en-US" altLang="ja-JP" dirty="0" smtClean="0"/>
              <a:t>Languages</a:t>
            </a:r>
            <a:r>
              <a:rPr lang="ja-JP" altLang="en-US" dirty="0" smtClean="0"/>
              <a:t>第</a:t>
            </a:r>
            <a:r>
              <a:rPr lang="en-US" altLang="ja-JP" dirty="0" smtClean="0"/>
              <a:t>6</a:t>
            </a:r>
            <a:r>
              <a:rPr lang="ja-JP" altLang="en-US" dirty="0" smtClean="0"/>
              <a:t>位</a:t>
            </a:r>
            <a:endParaRPr lang="en-US" altLang="ja-JP" dirty="0" smtClean="0"/>
          </a:p>
          <a:p>
            <a:r>
              <a:rPr lang="en-US" altLang="ja-JP" dirty="0" err="1" smtClean="0"/>
              <a:t>Kaggle</a:t>
            </a:r>
            <a:r>
              <a:rPr lang="ja-JP" altLang="en-US" dirty="0" smtClean="0"/>
              <a:t>で利用されているツールランキング第</a:t>
            </a:r>
            <a:r>
              <a:rPr lang="en-US" altLang="ja-JP" dirty="0" smtClean="0"/>
              <a:t>1</a:t>
            </a:r>
            <a:r>
              <a:rPr lang="ja-JP" altLang="en-US" dirty="0" smtClean="0"/>
              <a:t>位</a:t>
            </a:r>
            <a:endParaRPr lang="en-US" altLang="ja-JP" dirty="0"/>
          </a:p>
        </p:txBody>
      </p:sp>
      <p:sp>
        <p:nvSpPr>
          <p:cNvPr id="5" name="スライド番号プレースホルダー 4"/>
          <p:cNvSpPr>
            <a:spLocks noGrp="1"/>
          </p:cNvSpPr>
          <p:nvPr>
            <p:ph type="sldNum" sz="quarter" idx="12"/>
          </p:nvPr>
        </p:nvSpPr>
        <p:spPr/>
        <p:txBody>
          <a:bodyPr/>
          <a:lstStyle/>
          <a:p>
            <a:fld id="{C51EAA63-D034-42AE-91FA-B13B9518C7BE}" type="slidenum">
              <a:rPr lang="en-US" altLang="ja-JP" smtClean="0"/>
              <a:pPr/>
              <a:t>9</a:t>
            </a:fld>
            <a:endParaRPr lang="ja-JP" altLang="en-US" dirty="0"/>
          </a:p>
        </p:txBody>
      </p:sp>
      <p:pic>
        <p:nvPicPr>
          <p:cNvPr id="1026" name="Picture 2" descr="C:\Users\miogawa\Documents\FY17_PaaS\Analytics\MachineLearning\Meetup\top-tech-620px-143679748609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555" y="2681609"/>
            <a:ext cx="4880578" cy="28968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iogawa\Documents\FY17_PaaS\Analytics\MachineLearning\Meetup\kaggle-tool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633" y="2673174"/>
            <a:ext cx="4838595" cy="3411157"/>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7818740" y="5950297"/>
            <a:ext cx="2664384" cy="276999"/>
          </a:xfrm>
          <a:prstGeom prst="rect">
            <a:avLst/>
          </a:prstGeom>
        </p:spPr>
        <p:txBody>
          <a:bodyPr wrap="none">
            <a:spAutoFit/>
          </a:bodyPr>
          <a:lstStyle/>
          <a:p>
            <a:r>
              <a:rPr lang="en-US" altLang="ja-JP" sz="1200" dirty="0"/>
              <a:t>https://www.kaggle.com/wiki/Software</a:t>
            </a:r>
            <a:endParaRPr lang="ja-JP" altLang="en-US" sz="1200" dirty="0"/>
          </a:p>
        </p:txBody>
      </p:sp>
      <p:sp>
        <p:nvSpPr>
          <p:cNvPr id="7" name="正方形/長方形 6"/>
          <p:cNvSpPr/>
          <p:nvPr/>
        </p:nvSpPr>
        <p:spPr>
          <a:xfrm>
            <a:off x="412432" y="5945832"/>
            <a:ext cx="6092825" cy="276999"/>
          </a:xfrm>
          <a:prstGeom prst="rect">
            <a:avLst/>
          </a:prstGeom>
        </p:spPr>
        <p:txBody>
          <a:bodyPr>
            <a:spAutoFit/>
          </a:bodyPr>
          <a:lstStyle/>
          <a:p>
            <a:r>
              <a:rPr lang="en-US" altLang="ja-JP" sz="1200" dirty="0"/>
              <a:t>http://spectrum.ieee.org/computing/software/the-2015-top-ten-programming-languages</a:t>
            </a:r>
            <a:endParaRPr lang="ja-JP" altLang="en-US" sz="1200" dirty="0"/>
          </a:p>
        </p:txBody>
      </p:sp>
      <p:sp>
        <p:nvSpPr>
          <p:cNvPr id="8" name="正方形/長方形 7"/>
          <p:cNvSpPr/>
          <p:nvPr/>
        </p:nvSpPr>
        <p:spPr>
          <a:xfrm>
            <a:off x="1069028" y="4188009"/>
            <a:ext cx="480698" cy="249821"/>
          </a:xfrm>
          <a:prstGeom prst="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
        <p:nvSpPr>
          <p:cNvPr id="11" name="正方形/長方形 10"/>
          <p:cNvSpPr/>
          <p:nvPr/>
        </p:nvSpPr>
        <p:spPr>
          <a:xfrm>
            <a:off x="7424574" y="5266164"/>
            <a:ext cx="246674" cy="227110"/>
          </a:xfrm>
          <a:prstGeom prst="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a:p>
        </p:txBody>
      </p:sp>
    </p:spTree>
    <p:extLst>
      <p:ext uri="{BB962C8B-B14F-4D97-AF65-F5344CB8AC3E}">
        <p14:creationId xmlns:p14="http://schemas.microsoft.com/office/powerpoint/2010/main" val="33041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ユーザー定義">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_16x9-2014-v2.1.x" id="{327BA289-4253-4B1F-93E1-0383345A9128}" vid="{D6F0D91B-DD93-4308-9726-31EB480EB9A1}"/>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2099</Words>
  <Application>Microsoft Office PowerPoint</Application>
  <PresentationFormat>ユーザー設定</PresentationFormat>
  <Paragraphs>442</Paragraphs>
  <Slides>48</Slides>
  <Notes>1</Notes>
  <HiddenSlides>0</HiddenSlides>
  <MMClips>0</MMClips>
  <ScaleCrop>false</ScaleCrop>
  <HeadingPairs>
    <vt:vector size="4" baseType="variant">
      <vt:variant>
        <vt:lpstr>テーマ</vt:lpstr>
      </vt:variant>
      <vt:variant>
        <vt:i4>1</vt:i4>
      </vt:variant>
      <vt:variant>
        <vt:lpstr>スライド タイトル</vt:lpstr>
      </vt:variant>
      <vt:variant>
        <vt:i4>48</vt:i4>
      </vt:variant>
    </vt:vector>
  </HeadingPairs>
  <TitlesOfParts>
    <vt:vector size="49" baseType="lpstr">
      <vt:lpstr>Blank</vt:lpstr>
      <vt:lpstr>Oracle Cloud Developers Meetup @東京</vt:lpstr>
      <vt:lpstr>自己紹介</vt:lpstr>
      <vt:lpstr>「R」超入門 　機械学習をはじめよう！</vt:lpstr>
      <vt:lpstr>まずは「R」をダウンロード+インストール！</vt:lpstr>
      <vt:lpstr>インストーラーに従って進みましょう(Windows版)</vt:lpstr>
      <vt:lpstr>インストーラーに従って進みましょう(Windows版)</vt:lpstr>
      <vt:lpstr>インストーラーに従って進みましょう(Mac版)</vt:lpstr>
      <vt:lpstr>で、「R」ってなに？</vt:lpstr>
      <vt:lpstr>なんで今「R」なのか</vt:lpstr>
      <vt:lpstr>【宣伝です！】Oracle R Distribution</vt:lpstr>
      <vt:lpstr>Rの基本(変数と処理とデータ構造)</vt:lpstr>
      <vt:lpstr>Rを開きましょう！</vt:lpstr>
      <vt:lpstr>Rの基本操作－変数と出力</vt:lpstr>
      <vt:lpstr>Rの基本操作－数値演算</vt:lpstr>
      <vt:lpstr>Rの基本操作－関数</vt:lpstr>
      <vt:lpstr>Rのデータ構造－ベクトル</vt:lpstr>
      <vt:lpstr>Rのデータ構造－データフレーム</vt:lpstr>
      <vt:lpstr>Rのデータ構造－データフレームの操作</vt:lpstr>
      <vt:lpstr>Rにcsvファイルを読み込む</vt:lpstr>
      <vt:lpstr>今日のcsvをダウンロード！</vt:lpstr>
      <vt:lpstr>RにCSVファイルを読み込む</vt:lpstr>
      <vt:lpstr>Rでグラフ描写</vt:lpstr>
      <vt:lpstr>標準搭載の作図関数plotで描写</vt:lpstr>
      <vt:lpstr>Rのグラフをより美しくーggplot2</vt:lpstr>
      <vt:lpstr>ggplot2で描写</vt:lpstr>
      <vt:lpstr>数字型じゃなくてフラグとして扱いたい</vt:lpstr>
      <vt:lpstr>ggplot2で描写</vt:lpstr>
      <vt:lpstr>ggplot2で描写</vt:lpstr>
      <vt:lpstr>ggplot2で描写</vt:lpstr>
      <vt:lpstr>Rで機械学習を使って予測モデル作成</vt:lpstr>
      <vt:lpstr>Rで機械学習を使ってモデル作成する前に。。</vt:lpstr>
      <vt:lpstr>予測モデル構築の流れ</vt:lpstr>
      <vt:lpstr>Rで学習用データとテスト用データを作成</vt:lpstr>
      <vt:lpstr>決定木</vt:lpstr>
      <vt:lpstr>Rで学習用データから決定木を作る</vt:lpstr>
      <vt:lpstr>答え合わせをしてみましょう</vt:lpstr>
      <vt:lpstr>ランダムフォレスト</vt:lpstr>
      <vt:lpstr>Rでランダムフォレストまでやってみる</vt:lpstr>
      <vt:lpstr>ランダムフォレストの中身を確認</vt:lpstr>
      <vt:lpstr>更なる高みを目指していくために！</vt:lpstr>
      <vt:lpstr>コンペではブースティングとバギングが人気</vt:lpstr>
      <vt:lpstr>Rでディープラーニングもできちゃいます</vt:lpstr>
      <vt:lpstr>もう少し全体感の情報も</vt:lpstr>
      <vt:lpstr>Oracle R Enterpriseデモンストレーション</vt:lpstr>
      <vt:lpstr>Oracle R Enterprise</vt:lpstr>
      <vt:lpstr>Oracle R Enterprise アーキテクチャ</vt:lpstr>
      <vt:lpstr>Before -&gt; After</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2016-06-13T07:43:34Z</dcterms:created>
  <dcterms:modified xsi:type="dcterms:W3CDTF">2016-06-27T05:34:52Z</dcterms:modified>
</cp:coreProperties>
</file>